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0"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B66"/>
    <a:srgbClr val="F69008"/>
    <a:srgbClr val="FF8A09"/>
    <a:srgbClr val="202C22"/>
    <a:srgbClr val="526E52"/>
    <a:srgbClr val="243024"/>
    <a:srgbClr val="1F231F"/>
    <a:srgbClr val="121412"/>
    <a:srgbClr val="0D0D0D"/>
    <a:srgbClr val="FFF3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7" autoAdjust="0"/>
    <p:restoredTop sz="94660"/>
  </p:normalViewPr>
  <p:slideViewPr>
    <p:cSldViewPr snapToGrid="0">
      <p:cViewPr varScale="1">
        <p:scale>
          <a:sx n="50" d="100"/>
          <a:sy n="50" d="100"/>
        </p:scale>
        <p:origin x="23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275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434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557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32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704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403383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679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0662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3118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3768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2281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32A743C-CB9E-48A9-9CD7-33BF9E4D86E5}" type="datetimeFigureOut">
              <a:rPr kumimoji="1" lang="ja-JP" altLang="en-US" smtClean="0"/>
              <a:t>2022/9/14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398382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E1E618D4-42D7-4BCB-8A1B-8710F34BDF68}"/>
              </a:ext>
            </a:extLst>
          </p:cNvPr>
          <p:cNvPicPr>
            <a:picLocks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43578" y="216827"/>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E40148A-7016-4099-B375-160E46F9C51C}"/>
              </a:ext>
            </a:extLst>
          </p:cNvPr>
          <p:cNvPicPr>
            <a:picLocks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168924" y="229019"/>
            <a:ext cx="792000" cy="720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FB1E7EC5-B959-49A6-B0A6-B827F871D37D}"/>
              </a:ext>
            </a:extLst>
          </p:cNvPr>
          <p:cNvSpPr>
            <a:spLocks noGrp="1"/>
          </p:cNvSpPr>
          <p:nvPr>
            <p:ph type="ctrTitle"/>
          </p:nvPr>
        </p:nvSpPr>
        <p:spPr>
          <a:xfrm>
            <a:off x="236741" y="280788"/>
            <a:ext cx="6362163" cy="744955"/>
          </a:xfrm>
          <a:ln>
            <a:noFill/>
          </a:ln>
        </p:spPr>
        <p:txBody>
          <a:bodyPr>
            <a:noAutofit/>
          </a:bodyPr>
          <a:lstStyle/>
          <a:p>
            <a:pPr>
              <a:lnSpc>
                <a:spcPct val="110000"/>
              </a:lnSpc>
            </a:pPr>
            <a:r>
              <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rPr>
              <a:t>肥料価格高騰対策のごあんない</a:t>
            </a:r>
            <a:br>
              <a:rPr kumimoji="1" lang="en-US" altLang="ja-JP" sz="3200" b="1" dirty="0">
                <a:ln w="82550">
                  <a:solidFill>
                    <a:srgbClr val="202C22"/>
                  </a:solidFill>
                </a:ln>
                <a:latin typeface="BIZ UDPゴシック" panose="020B0400000000000000" pitchFamily="50" charset="-128"/>
                <a:ea typeface="BIZ UDPゴシック" panose="020B0400000000000000" pitchFamily="50" charset="-128"/>
              </a:rPr>
            </a:br>
            <a:r>
              <a:rPr kumimoji="1" lang="ja-JP" altLang="en-US" sz="2000" b="1" dirty="0">
                <a:ln w="82550">
                  <a:solidFill>
                    <a:srgbClr val="202C22"/>
                  </a:solidFill>
                </a:ln>
                <a:latin typeface="BIZ UDPゴシック" panose="020B0400000000000000" pitchFamily="50" charset="-128"/>
                <a:ea typeface="BIZ UDPゴシック" panose="020B0400000000000000" pitchFamily="50" charset="-128"/>
              </a:rPr>
              <a:t>～肥料価格高騰に直面する農家の皆様を支援します～</a:t>
            </a:r>
            <a:endPar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32F71D0B-D8CB-4CFE-B985-3C27E42D9DAF}"/>
              </a:ext>
            </a:extLst>
          </p:cNvPr>
          <p:cNvSpPr/>
          <p:nvPr/>
        </p:nvSpPr>
        <p:spPr>
          <a:xfrm flipV="1">
            <a:off x="275527" y="7261468"/>
            <a:ext cx="6362163" cy="221481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矢印: 五方向 17">
            <a:extLst>
              <a:ext uri="{FF2B5EF4-FFF2-40B4-BE49-F238E27FC236}">
                <a16:creationId xmlns:a16="http://schemas.microsoft.com/office/drawing/2014/main" id="{2D85C27F-AA44-4205-BF18-22558C58AF55}"/>
              </a:ext>
            </a:extLst>
          </p:cNvPr>
          <p:cNvSpPr/>
          <p:nvPr/>
        </p:nvSpPr>
        <p:spPr>
          <a:xfrm>
            <a:off x="264732" y="7079404"/>
            <a:ext cx="2308923"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申請に必要なもの</a:t>
            </a:r>
          </a:p>
        </p:txBody>
      </p:sp>
      <p:sp>
        <p:nvSpPr>
          <p:cNvPr id="7" name="テキスト ボックス 6">
            <a:extLst>
              <a:ext uri="{FF2B5EF4-FFF2-40B4-BE49-F238E27FC236}">
                <a16:creationId xmlns:a16="http://schemas.microsoft.com/office/drawing/2014/main" id="{03043AAA-AE94-4DB1-8EDC-6C9A01C82F40}"/>
              </a:ext>
            </a:extLst>
          </p:cNvPr>
          <p:cNvSpPr txBox="1"/>
          <p:nvPr/>
        </p:nvSpPr>
        <p:spPr>
          <a:xfrm>
            <a:off x="5464503" y="9501731"/>
            <a:ext cx="1079142"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裏面を参照</a:t>
            </a:r>
          </a:p>
        </p:txBody>
      </p:sp>
      <p:sp>
        <p:nvSpPr>
          <p:cNvPr id="25" name="タイトル 1">
            <a:extLst>
              <a:ext uri="{FF2B5EF4-FFF2-40B4-BE49-F238E27FC236}">
                <a16:creationId xmlns:a16="http://schemas.microsoft.com/office/drawing/2014/main" id="{9485ADF1-3526-4AB0-A941-7ECFAAEBFE54}"/>
              </a:ext>
            </a:extLst>
          </p:cNvPr>
          <p:cNvSpPr txBox="1">
            <a:spLocks/>
          </p:cNvSpPr>
          <p:nvPr/>
        </p:nvSpPr>
        <p:spPr>
          <a:xfrm>
            <a:off x="235391" y="280702"/>
            <a:ext cx="6362163" cy="744955"/>
          </a:xfrm>
          <a:prstGeom prst="rect">
            <a:avLst/>
          </a:prstGeom>
          <a:ln>
            <a:noFill/>
          </a:ln>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10000"/>
              </a:lnSpc>
            </a:pPr>
            <a:r>
              <a:rPr lang="ja-JP" altLang="en-US" sz="3200" b="1" dirty="0">
                <a:solidFill>
                  <a:srgbClr val="C9E77D"/>
                </a:solidFill>
                <a:latin typeface="BIZ UDPゴシック" panose="020B0400000000000000" pitchFamily="50" charset="-128"/>
                <a:ea typeface="BIZ UDPゴシック" panose="020B0400000000000000" pitchFamily="50" charset="-128"/>
              </a:rPr>
              <a:t>肥料価格高騰対策</a:t>
            </a:r>
            <a:r>
              <a:rPr lang="ja-JP" altLang="en-US" sz="3200" b="1" dirty="0">
                <a:solidFill>
                  <a:schemeClr val="bg1"/>
                </a:solidFill>
                <a:latin typeface="BIZ UDPゴシック" panose="020B0400000000000000" pitchFamily="50" charset="-128"/>
                <a:ea typeface="BIZ UDPゴシック" panose="020B0400000000000000" pitchFamily="50" charset="-128"/>
              </a:rPr>
              <a:t>のごあんない</a:t>
            </a:r>
            <a:br>
              <a:rPr lang="en-US" altLang="ja-JP" sz="3200" b="1" dirty="0">
                <a:solidFill>
                  <a:schemeClr val="bg1"/>
                </a:solidFill>
                <a:latin typeface="BIZ UDPゴシック" panose="020B0400000000000000" pitchFamily="50" charset="-128"/>
                <a:ea typeface="BIZ UDPゴシック" panose="020B0400000000000000" pitchFamily="50" charset="-128"/>
              </a:rPr>
            </a:br>
            <a:r>
              <a:rPr lang="ja-JP" altLang="en-US" sz="2000" b="1" dirty="0">
                <a:solidFill>
                  <a:schemeClr val="bg1"/>
                </a:solidFill>
                <a:latin typeface="BIZ UDPゴシック" panose="020B0400000000000000" pitchFamily="50" charset="-128"/>
                <a:ea typeface="BIZ UDPゴシック" panose="020B0400000000000000" pitchFamily="50" charset="-128"/>
              </a:rPr>
              <a:t>～肥料価格高騰に直面する農家の皆様を支援します～</a:t>
            </a:r>
            <a:endParaRPr lang="ja-JP" altLang="en-US" sz="3200" b="1" dirty="0">
              <a:solidFill>
                <a:schemeClr val="bg1"/>
              </a:solidFill>
              <a:latin typeface="BIZ UDPゴシック" panose="020B0400000000000000" pitchFamily="50" charset="-128"/>
              <a:ea typeface="BIZ UDPゴシック" panose="020B0400000000000000" pitchFamily="50" charset="-128"/>
            </a:endParaRPr>
          </a:p>
        </p:txBody>
      </p:sp>
      <p:grpSp>
        <p:nvGrpSpPr>
          <p:cNvPr id="13" name="グループ化 12"/>
          <p:cNvGrpSpPr/>
          <p:nvPr/>
        </p:nvGrpSpPr>
        <p:grpSpPr>
          <a:xfrm>
            <a:off x="1333876" y="9372600"/>
            <a:ext cx="5253192" cy="467945"/>
            <a:chOff x="2387600" y="9372600"/>
            <a:chExt cx="4199468" cy="467945"/>
          </a:xfrm>
        </p:grpSpPr>
        <p:cxnSp>
          <p:nvCxnSpPr>
            <p:cNvPr id="6" name="直線矢印コネクタ 5">
              <a:extLst>
                <a:ext uri="{FF2B5EF4-FFF2-40B4-BE49-F238E27FC236}">
                  <a16:creationId xmlns:a16="http://schemas.microsoft.com/office/drawing/2014/main" id="{C2957BB8-CD4C-40F9-B2E3-3EB7A2CD9391}"/>
                </a:ext>
              </a:extLst>
            </p:cNvPr>
            <p:cNvCxnSpPr>
              <a:cxnSpLocks/>
            </p:cNvCxnSpPr>
            <p:nvPr/>
          </p:nvCxnSpPr>
          <p:spPr>
            <a:xfrm>
              <a:off x="2387600" y="9840545"/>
              <a:ext cx="4199468" cy="0"/>
            </a:xfrm>
            <a:prstGeom prst="straightConnector1">
              <a:avLst/>
            </a:prstGeom>
            <a:ln w="38100">
              <a:solidFill>
                <a:srgbClr val="FABB6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89A13A9D-10EC-4D06-B801-753500E57360}"/>
                </a:ext>
              </a:extLst>
            </p:cNvPr>
            <p:cNvCxnSpPr>
              <a:cxnSpLocks/>
            </p:cNvCxnSpPr>
            <p:nvPr/>
          </p:nvCxnSpPr>
          <p:spPr>
            <a:xfrm>
              <a:off x="2387600" y="9372600"/>
              <a:ext cx="0" cy="467945"/>
            </a:xfrm>
            <a:prstGeom prst="line">
              <a:avLst/>
            </a:prstGeom>
            <a:ln w="38100">
              <a:solidFill>
                <a:srgbClr val="FABB66"/>
              </a:solidFill>
            </a:ln>
          </p:spPr>
          <p:style>
            <a:lnRef idx="1">
              <a:schemeClr val="accent1"/>
            </a:lnRef>
            <a:fillRef idx="0">
              <a:schemeClr val="accent1"/>
            </a:fillRef>
            <a:effectRef idx="0">
              <a:schemeClr val="accent1"/>
            </a:effectRef>
            <a:fontRef idx="minor">
              <a:schemeClr val="tx1"/>
            </a:fontRef>
          </p:style>
        </p:cxnSp>
      </p:grpSp>
      <p:sp>
        <p:nvSpPr>
          <p:cNvPr id="67" name="四角形: 角を丸くする 7">
            <a:extLst>
              <a:ext uri="{FF2B5EF4-FFF2-40B4-BE49-F238E27FC236}">
                <a16:creationId xmlns:a16="http://schemas.microsoft.com/office/drawing/2014/main" id="{7952536A-D68D-46FC-9F20-9279CE7FDBF0}"/>
              </a:ext>
            </a:extLst>
          </p:cNvPr>
          <p:cNvSpPr/>
          <p:nvPr/>
        </p:nvSpPr>
        <p:spPr>
          <a:xfrm>
            <a:off x="133350" y="1117765"/>
            <a:ext cx="6565900" cy="1746729"/>
          </a:xfrm>
          <a:prstGeom prst="roundRect">
            <a:avLst/>
          </a:prstGeom>
          <a:solidFill>
            <a:schemeClr val="bg1"/>
          </a:solidFill>
          <a:ln w="44450" cmpd="sng">
            <a:solidFill>
              <a:srgbClr val="3A851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8" name="正方形/長方形 67">
            <a:extLst>
              <a:ext uri="{FF2B5EF4-FFF2-40B4-BE49-F238E27FC236}">
                <a16:creationId xmlns:a16="http://schemas.microsoft.com/office/drawing/2014/main" id="{134EA117-36AD-4EA6-A6A9-CB90F0684AA1}"/>
              </a:ext>
            </a:extLst>
          </p:cNvPr>
          <p:cNvSpPr/>
          <p:nvPr/>
        </p:nvSpPr>
        <p:spPr>
          <a:xfrm flipV="1">
            <a:off x="288405" y="3235741"/>
            <a:ext cx="6362163" cy="984248"/>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9" name="矢印: 五方向 29">
            <a:extLst>
              <a:ext uri="{FF2B5EF4-FFF2-40B4-BE49-F238E27FC236}">
                <a16:creationId xmlns:a16="http://schemas.microsoft.com/office/drawing/2014/main" id="{60538687-AD17-4744-89A8-DE34AF74C3F8}"/>
              </a:ext>
            </a:extLst>
          </p:cNvPr>
          <p:cNvSpPr/>
          <p:nvPr/>
        </p:nvSpPr>
        <p:spPr>
          <a:xfrm>
            <a:off x="275527" y="3043138"/>
            <a:ext cx="291843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支援の対象となる肥料</a:t>
            </a:r>
          </a:p>
        </p:txBody>
      </p:sp>
      <p:sp>
        <p:nvSpPr>
          <p:cNvPr id="70" name="正方形/長方形 69">
            <a:extLst>
              <a:ext uri="{FF2B5EF4-FFF2-40B4-BE49-F238E27FC236}">
                <a16:creationId xmlns:a16="http://schemas.microsoft.com/office/drawing/2014/main" id="{51B2CDD0-7E9F-4CE8-9605-DA87324658B3}"/>
              </a:ext>
            </a:extLst>
          </p:cNvPr>
          <p:cNvSpPr/>
          <p:nvPr/>
        </p:nvSpPr>
        <p:spPr>
          <a:xfrm flipV="1">
            <a:off x="282932" y="4535767"/>
            <a:ext cx="6362163" cy="2427443"/>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1" name="矢印: 五方向 32">
            <a:extLst>
              <a:ext uri="{FF2B5EF4-FFF2-40B4-BE49-F238E27FC236}">
                <a16:creationId xmlns:a16="http://schemas.microsoft.com/office/drawing/2014/main" id="{EEDF2E6F-9508-42DF-8863-983FA0DC8305}"/>
              </a:ext>
            </a:extLst>
          </p:cNvPr>
          <p:cNvSpPr/>
          <p:nvPr/>
        </p:nvSpPr>
        <p:spPr>
          <a:xfrm>
            <a:off x="271082" y="4348386"/>
            <a:ext cx="154039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支援の内容</a:t>
            </a:r>
          </a:p>
        </p:txBody>
      </p:sp>
      <p:cxnSp>
        <p:nvCxnSpPr>
          <p:cNvPr id="72" name="直線コネクタ 71">
            <a:extLst>
              <a:ext uri="{FF2B5EF4-FFF2-40B4-BE49-F238E27FC236}">
                <a16:creationId xmlns:a16="http://schemas.microsoft.com/office/drawing/2014/main" id="{3B0506C5-64F9-4CBB-A270-3084A8ABF565}"/>
              </a:ext>
            </a:extLst>
          </p:cNvPr>
          <p:cNvCxnSpPr>
            <a:cxnSpLocks/>
          </p:cNvCxnSpPr>
          <p:nvPr/>
        </p:nvCxnSpPr>
        <p:spPr>
          <a:xfrm>
            <a:off x="514331" y="1642475"/>
            <a:ext cx="1906455"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C35EB3D6-0E0E-4A6B-A821-185FAE51078A}"/>
              </a:ext>
            </a:extLst>
          </p:cNvPr>
          <p:cNvCxnSpPr>
            <a:cxnSpLocks/>
          </p:cNvCxnSpPr>
          <p:nvPr/>
        </p:nvCxnSpPr>
        <p:spPr>
          <a:xfrm>
            <a:off x="1333876" y="2448838"/>
            <a:ext cx="1641948"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A9B90211-5BA3-4584-9C26-3141B476E620}"/>
              </a:ext>
            </a:extLst>
          </p:cNvPr>
          <p:cNvSpPr txBox="1"/>
          <p:nvPr/>
        </p:nvSpPr>
        <p:spPr>
          <a:xfrm>
            <a:off x="425608" y="1346306"/>
            <a:ext cx="6095859" cy="1269450"/>
          </a:xfrm>
          <a:prstGeom prst="rect">
            <a:avLst/>
          </a:prstGeom>
          <a:noFill/>
        </p:spPr>
        <p:txBody>
          <a:bodyPr wrap="square" rtlCol="0">
            <a:spAutoFit/>
          </a:bodyPr>
          <a:lstStyle/>
          <a:p>
            <a:pPr>
              <a:lnSpc>
                <a:spcPct val="125000"/>
              </a:lnSpc>
            </a:pPr>
            <a:r>
              <a:rPr kumimoji="1" lang="ja-JP" altLang="en-US" sz="2150" b="1" dirty="0">
                <a:latin typeface="BIZ UDPゴシック" panose="020B0400000000000000" pitchFamily="50" charset="-128"/>
                <a:ea typeface="BIZ UDPゴシック" panose="020B0400000000000000" pitchFamily="50" charset="-128"/>
              </a:rPr>
              <a:t>肥料価格の高騰</a:t>
            </a:r>
            <a:r>
              <a:rPr kumimoji="1" lang="ja-JP" altLang="en-US" sz="2150" dirty="0">
                <a:latin typeface="BIZ UDPゴシック" panose="020B0400000000000000" pitchFamily="50" charset="-128"/>
                <a:ea typeface="BIZ UDPゴシック" panose="020B0400000000000000" pitchFamily="50" charset="-128"/>
              </a:rPr>
              <a:t>による農業経営への影響緩和のため、化学肥料の低減に向けて取り組む農業者の皆様の</a:t>
            </a:r>
            <a:r>
              <a:rPr kumimoji="1" lang="ja-JP" altLang="en-US" sz="2150" b="1" dirty="0">
                <a:latin typeface="BIZ UDPゴシック" panose="020B0400000000000000" pitchFamily="50" charset="-128"/>
                <a:ea typeface="BIZ UDPゴシック" panose="020B0400000000000000" pitchFamily="50" charset="-128"/>
              </a:rPr>
              <a:t>肥料費を支援</a:t>
            </a:r>
            <a:r>
              <a:rPr kumimoji="1" lang="ja-JP" altLang="en-US" sz="2150" dirty="0">
                <a:latin typeface="BIZ UDPゴシック" panose="020B0400000000000000" pitchFamily="50" charset="-128"/>
                <a:ea typeface="BIZ UDPゴシック" panose="020B0400000000000000" pitchFamily="50" charset="-128"/>
              </a:rPr>
              <a:t>します。</a:t>
            </a:r>
            <a:endParaRPr kumimoji="1" lang="en-US" altLang="ja-JP" sz="2150" dirty="0">
              <a:latin typeface="BIZ UDPゴシック" panose="020B0400000000000000" pitchFamily="50" charset="-128"/>
              <a:ea typeface="BIZ UDPゴシック" panose="020B0400000000000000" pitchFamily="50" charset="-128"/>
            </a:endParaRPr>
          </a:p>
        </p:txBody>
      </p:sp>
      <p:cxnSp>
        <p:nvCxnSpPr>
          <p:cNvPr id="75" name="直線コネクタ 74">
            <a:extLst>
              <a:ext uri="{FF2B5EF4-FFF2-40B4-BE49-F238E27FC236}">
                <a16:creationId xmlns:a16="http://schemas.microsoft.com/office/drawing/2014/main" id="{243A19D7-D11D-4842-AC66-72B28BB37CB2}"/>
              </a:ext>
            </a:extLst>
          </p:cNvPr>
          <p:cNvCxnSpPr>
            <a:cxnSpLocks/>
          </p:cNvCxnSpPr>
          <p:nvPr/>
        </p:nvCxnSpPr>
        <p:spPr>
          <a:xfrm>
            <a:off x="651536" y="3730233"/>
            <a:ext cx="3642183"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973E253A-215C-4F1D-BA77-02A3F322EF2A}"/>
              </a:ext>
            </a:extLst>
          </p:cNvPr>
          <p:cNvSpPr txBox="1"/>
          <p:nvPr/>
        </p:nvSpPr>
        <p:spPr>
          <a:xfrm>
            <a:off x="548067" y="3487409"/>
            <a:ext cx="6091707" cy="630942"/>
          </a:xfrm>
          <a:prstGeom prst="rect">
            <a:avLst/>
          </a:prstGeom>
          <a:noFill/>
        </p:spPr>
        <p:txBody>
          <a:bodyPr wrap="square" rtlCol="0">
            <a:spAutoFit/>
          </a:bodyPr>
          <a:lstStyle/>
          <a:p>
            <a:r>
              <a:rPr kumimoji="1" lang="ja-JP" altLang="en-US" sz="1900" b="1" dirty="0">
                <a:latin typeface="BIZ UDPゴシック" panose="020B0400000000000000" pitchFamily="50" charset="-128"/>
                <a:ea typeface="BIZ UDPゴシック" panose="020B0400000000000000" pitchFamily="50" charset="-128"/>
              </a:rPr>
              <a:t>令和４年６月</a:t>
            </a:r>
            <a:r>
              <a:rPr kumimoji="1" lang="ja-JP" altLang="en-US" sz="1600" dirty="0">
                <a:latin typeface="BIZ UDPゴシック" panose="020B0400000000000000" pitchFamily="50" charset="-128"/>
                <a:ea typeface="BIZ UDPゴシック" panose="020B0400000000000000" pitchFamily="50" charset="-128"/>
              </a:rPr>
              <a:t>から</a:t>
            </a:r>
            <a:r>
              <a:rPr kumimoji="1" lang="ja-JP" altLang="en-US" sz="1900" b="1" dirty="0">
                <a:latin typeface="BIZ UDPゴシック" panose="020B0400000000000000" pitchFamily="50" charset="-128"/>
                <a:ea typeface="BIZ UDPゴシック" panose="020B0400000000000000" pitchFamily="50" charset="-128"/>
              </a:rPr>
              <a:t>令和５年５月</a:t>
            </a:r>
            <a:r>
              <a:rPr kumimoji="1" lang="ja-JP" altLang="en-US" sz="1600" dirty="0">
                <a:latin typeface="BIZ UDPゴシック" panose="020B0400000000000000" pitchFamily="50" charset="-128"/>
                <a:ea typeface="BIZ UDPゴシック" panose="020B0400000000000000" pitchFamily="50" charset="-128"/>
              </a:rPr>
              <a:t>に購入した肥料（本年の秋肥と来年の春肥として使用する肥料）が対象です。</a:t>
            </a:r>
          </a:p>
        </p:txBody>
      </p:sp>
      <p:pic>
        <p:nvPicPr>
          <p:cNvPr id="77" name="Picture 2">
            <a:extLst>
              <a:ext uri="{FF2B5EF4-FFF2-40B4-BE49-F238E27FC236}">
                <a16:creationId xmlns:a16="http://schemas.microsoft.com/office/drawing/2014/main" id="{FB178045-0BE8-4120-8585-FE1D5F7F478F}"/>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rot="692439">
            <a:off x="6080223" y="2086199"/>
            <a:ext cx="771020" cy="771020"/>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10">
            <a:extLst>
              <a:ext uri="{FF2B5EF4-FFF2-40B4-BE49-F238E27FC236}">
                <a16:creationId xmlns:a16="http://schemas.microsoft.com/office/drawing/2014/main" id="{F4D8E8E9-F4D9-4F12-883B-8B609134B0C7}"/>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rot="21083526">
            <a:off x="5699688" y="2425032"/>
            <a:ext cx="664337" cy="664337"/>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a:extLst>
              <a:ext uri="{FF2B5EF4-FFF2-40B4-BE49-F238E27FC236}">
                <a16:creationId xmlns:a16="http://schemas.microsoft.com/office/drawing/2014/main" id="{A7472EE5-C023-4BC1-ADAB-92070E9538CC}"/>
              </a:ext>
            </a:extLst>
          </p:cNvPr>
          <p:cNvSpPr txBox="1"/>
          <p:nvPr/>
        </p:nvSpPr>
        <p:spPr>
          <a:xfrm>
            <a:off x="1307710" y="5690180"/>
            <a:ext cx="532998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90F698A3-82FC-4A4A-8F67-CBB1631C29E7}"/>
              </a:ext>
            </a:extLst>
          </p:cNvPr>
          <p:cNvSpPr/>
          <p:nvPr/>
        </p:nvSpPr>
        <p:spPr>
          <a:xfrm>
            <a:off x="353736" y="5675747"/>
            <a:ext cx="918459"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支援金</a:t>
            </a:r>
          </a:p>
        </p:txBody>
      </p:sp>
      <p:sp>
        <p:nvSpPr>
          <p:cNvPr id="39" name="大かっこ 38">
            <a:extLst>
              <a:ext uri="{FF2B5EF4-FFF2-40B4-BE49-F238E27FC236}">
                <a16:creationId xmlns:a16="http://schemas.microsoft.com/office/drawing/2014/main" id="{7F25A3B5-9F9B-44B8-B022-BAF02F9EB705}"/>
              </a:ext>
            </a:extLst>
          </p:cNvPr>
          <p:cNvSpPr/>
          <p:nvPr/>
        </p:nvSpPr>
        <p:spPr>
          <a:xfrm>
            <a:off x="477009" y="6070753"/>
            <a:ext cx="5106529" cy="81164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1" name="正方形/長方形 40">
            <a:extLst>
              <a:ext uri="{FF2B5EF4-FFF2-40B4-BE49-F238E27FC236}">
                <a16:creationId xmlns:a16="http://schemas.microsoft.com/office/drawing/2014/main" id="{C130C443-D86A-40E3-B1A4-A3B02A8BDE7A}"/>
              </a:ext>
            </a:extLst>
          </p:cNvPr>
          <p:cNvSpPr/>
          <p:nvPr/>
        </p:nvSpPr>
        <p:spPr>
          <a:xfrm>
            <a:off x="2252740" y="6124094"/>
            <a:ext cx="3174922" cy="663312"/>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当年の肥料費</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価格上昇率</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使用量低減率</a:t>
            </a:r>
          </a:p>
        </p:txBody>
      </p:sp>
      <p:sp>
        <p:nvSpPr>
          <p:cNvPr id="48" name="テキスト ボックス 47">
            <a:extLst>
              <a:ext uri="{FF2B5EF4-FFF2-40B4-BE49-F238E27FC236}">
                <a16:creationId xmlns:a16="http://schemas.microsoft.com/office/drawing/2014/main" id="{CF2DC51E-BCC3-409E-8071-3BF6E8FDFE39}"/>
              </a:ext>
            </a:extLst>
          </p:cNvPr>
          <p:cNvSpPr txBox="1"/>
          <p:nvPr/>
        </p:nvSpPr>
        <p:spPr>
          <a:xfrm>
            <a:off x="1885694" y="6097564"/>
            <a:ext cx="422340"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err="1">
                <a:latin typeface="BIZ UDPゴシック" panose="020B0400000000000000" pitchFamily="50" charset="-128"/>
                <a:ea typeface="BIZ UDPゴシック" panose="020B0400000000000000" pitchFamily="50" charset="-128"/>
              </a:rPr>
              <a:t>ー</a:t>
            </a:r>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822F93DA-6717-4EE3-A2A4-F766A4982693}"/>
              </a:ext>
            </a:extLst>
          </p:cNvPr>
          <p:cNvSpPr/>
          <p:nvPr/>
        </p:nvSpPr>
        <p:spPr>
          <a:xfrm>
            <a:off x="581465" y="6301958"/>
            <a:ext cx="1273377"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当年の肥料費</a:t>
            </a:r>
          </a:p>
        </p:txBody>
      </p:sp>
      <p:sp>
        <p:nvSpPr>
          <p:cNvPr id="43" name="テキスト ボックス 42">
            <a:extLst>
              <a:ext uri="{FF2B5EF4-FFF2-40B4-BE49-F238E27FC236}">
                <a16:creationId xmlns:a16="http://schemas.microsoft.com/office/drawing/2014/main" id="{3737548A-9990-4245-BC9F-81434D8EFF64}"/>
              </a:ext>
            </a:extLst>
          </p:cNvPr>
          <p:cNvSpPr txBox="1"/>
          <p:nvPr/>
        </p:nvSpPr>
        <p:spPr>
          <a:xfrm>
            <a:off x="3479089" y="6354113"/>
            <a:ext cx="851120" cy="3693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統計データ</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を基に決定</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D7DDE8AE-690F-462E-81A2-11D82D4C7EC1}"/>
              </a:ext>
            </a:extLst>
          </p:cNvPr>
          <p:cNvSpPr txBox="1"/>
          <p:nvPr/>
        </p:nvSpPr>
        <p:spPr>
          <a:xfrm>
            <a:off x="4655644" y="6428368"/>
            <a:ext cx="1096312" cy="246221"/>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0.9</a:t>
            </a:r>
          </a:p>
        </p:txBody>
      </p:sp>
      <p:sp>
        <p:nvSpPr>
          <p:cNvPr id="45" name="大かっこ 44">
            <a:extLst>
              <a:ext uri="{FF2B5EF4-FFF2-40B4-BE49-F238E27FC236}">
                <a16:creationId xmlns:a16="http://schemas.microsoft.com/office/drawing/2014/main" id="{86A747BA-B1BD-46A6-9910-0EA713B7F6F3}"/>
              </a:ext>
            </a:extLst>
          </p:cNvPr>
          <p:cNvSpPr/>
          <p:nvPr/>
        </p:nvSpPr>
        <p:spPr>
          <a:xfrm>
            <a:off x="3485439" y="6365368"/>
            <a:ext cx="732850" cy="359522"/>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7" name="大かっこ 46">
            <a:extLst>
              <a:ext uri="{FF2B5EF4-FFF2-40B4-BE49-F238E27FC236}">
                <a16:creationId xmlns:a16="http://schemas.microsoft.com/office/drawing/2014/main" id="{254E0CC3-EF32-480B-AA72-22CF69137EBE}"/>
              </a:ext>
            </a:extLst>
          </p:cNvPr>
          <p:cNvSpPr/>
          <p:nvPr/>
        </p:nvSpPr>
        <p:spPr>
          <a:xfrm>
            <a:off x="4611878" y="6371718"/>
            <a:ext cx="478948" cy="346844"/>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grpSp>
        <p:nvGrpSpPr>
          <p:cNvPr id="11" name="グループ化 10"/>
          <p:cNvGrpSpPr/>
          <p:nvPr/>
        </p:nvGrpSpPr>
        <p:grpSpPr>
          <a:xfrm>
            <a:off x="621552" y="4773803"/>
            <a:ext cx="5711274" cy="861774"/>
            <a:chOff x="-6129946" y="4380573"/>
            <a:chExt cx="5711274" cy="861774"/>
          </a:xfrm>
        </p:grpSpPr>
        <p:cxnSp>
          <p:nvCxnSpPr>
            <p:cNvPr id="49" name="直線コネクタ 48">
              <a:extLst>
                <a:ext uri="{FF2B5EF4-FFF2-40B4-BE49-F238E27FC236}">
                  <a16:creationId xmlns:a16="http://schemas.microsoft.com/office/drawing/2014/main" id="{2BCF06AC-6221-4175-A037-895644F66345}"/>
                </a:ext>
              </a:extLst>
            </p:cNvPr>
            <p:cNvCxnSpPr>
              <a:cxnSpLocks/>
            </p:cNvCxnSpPr>
            <p:nvPr/>
          </p:nvCxnSpPr>
          <p:spPr>
            <a:xfrm>
              <a:off x="-4759385" y="4860888"/>
              <a:ext cx="4248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3802A3C-3D3D-4D46-97E9-B6DEE0A87865}"/>
                </a:ext>
              </a:extLst>
            </p:cNvPr>
            <p:cNvSpPr txBox="1"/>
            <p:nvPr/>
          </p:nvSpPr>
          <p:spPr>
            <a:xfrm>
              <a:off x="-6129946" y="4380573"/>
              <a:ext cx="5711274" cy="86177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化学肥料低減の取組を行った上で前年度から増加した肥料費について、その</a:t>
              </a:r>
              <a:r>
                <a:rPr kumimoji="1" lang="en-US" altLang="ja-JP" b="1" dirty="0">
                  <a:latin typeface="BIZ UDPゴシック" panose="020B0400000000000000" pitchFamily="50" charset="-128"/>
                  <a:ea typeface="BIZ UDPゴシック" panose="020B0400000000000000" pitchFamily="50" charset="-128"/>
                </a:rPr>
                <a:t>85%</a:t>
              </a:r>
              <a:r>
                <a:rPr kumimoji="1" lang="ja-JP" altLang="en-US" b="1" dirty="0">
                  <a:latin typeface="BIZ UDPゴシック" panose="020B0400000000000000" pitchFamily="50" charset="-128"/>
                  <a:ea typeface="BIZ UDPゴシック" panose="020B0400000000000000" pitchFamily="50" charset="-128"/>
                </a:rPr>
                <a:t>（国支援分</a:t>
              </a:r>
              <a:r>
                <a:rPr kumimoji="1" lang="en-US" altLang="ja-JP" b="1" dirty="0">
                  <a:latin typeface="BIZ UDPゴシック" panose="020B0400000000000000" pitchFamily="50" charset="-128"/>
                  <a:ea typeface="BIZ UDPゴシック" panose="020B0400000000000000" pitchFamily="50" charset="-128"/>
                </a:rPr>
                <a:t>70</a:t>
              </a:r>
              <a:r>
                <a:rPr kumimoji="1" lang="ja-JP" altLang="en-US" b="1" dirty="0">
                  <a:latin typeface="BIZ UDPゴシック" panose="020B0400000000000000" pitchFamily="50" charset="-128"/>
                  <a:ea typeface="BIZ UDPゴシック" panose="020B0400000000000000" pitchFamily="50" charset="-128"/>
                </a:rPr>
                <a:t>％及び県支援分</a:t>
              </a:r>
              <a:r>
                <a:rPr kumimoji="1" lang="en-US" altLang="ja-JP" b="1" dirty="0">
                  <a:latin typeface="BIZ UDPゴシック" panose="020B0400000000000000" pitchFamily="50" charset="-128"/>
                  <a:ea typeface="BIZ UDPゴシック" panose="020B0400000000000000" pitchFamily="50" charset="-128"/>
                </a:rPr>
                <a:t>15</a:t>
              </a:r>
              <a:r>
                <a:rPr kumimoji="1" lang="ja-JP" altLang="en-US" b="1"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を支援金として交付します。</a:t>
              </a:r>
              <a:endParaRPr kumimoji="1" lang="en-US" altLang="ja-JP" sz="1400" dirty="0">
                <a:latin typeface="BIZ UDPゴシック" panose="020B0400000000000000" pitchFamily="50" charset="-128"/>
                <a:ea typeface="BIZ UDPゴシック" panose="020B0400000000000000" pitchFamily="50" charset="-128"/>
              </a:endParaRPr>
            </a:p>
          </p:txBody>
        </p:sp>
      </p:grpSp>
      <p:sp>
        <p:nvSpPr>
          <p:cNvPr id="10" name="正方形/長方形 9"/>
          <p:cNvSpPr/>
          <p:nvPr/>
        </p:nvSpPr>
        <p:spPr>
          <a:xfrm>
            <a:off x="5558267" y="6257576"/>
            <a:ext cx="1056700" cy="369332"/>
          </a:xfrm>
          <a:prstGeom prst="rect">
            <a:avLst/>
          </a:prstGeom>
        </p:spPr>
        <p:txBody>
          <a:bodyPr wrap="none">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 </a:t>
            </a:r>
            <a:r>
              <a:rPr kumimoji="1" lang="ja-JP" altLang="en-US" b="1" u="sng" dirty="0">
                <a:solidFill>
                  <a:srgbClr val="E24100"/>
                </a:solidFill>
                <a:latin typeface="BIZ UDPゴシック" panose="020B0400000000000000" pitchFamily="50" charset="-128"/>
                <a:ea typeface="BIZ UDPゴシック" panose="020B0400000000000000" pitchFamily="50" charset="-128"/>
              </a:rPr>
              <a:t>０</a:t>
            </a:r>
            <a:r>
              <a:rPr kumimoji="1" lang="en-US" altLang="ja-JP" b="1" u="sng" dirty="0">
                <a:solidFill>
                  <a:srgbClr val="E24100"/>
                </a:solidFill>
                <a:latin typeface="BIZ UDPゴシック" panose="020B0400000000000000" pitchFamily="50" charset="-128"/>
                <a:ea typeface="BIZ UDPゴシック" panose="020B0400000000000000" pitchFamily="50" charset="-128"/>
              </a:rPr>
              <a:t>.85</a:t>
            </a:r>
            <a:endParaRPr kumimoji="1" lang="ja-JP" altLang="en-US" sz="1600" b="1" dirty="0">
              <a:latin typeface="BIZ UDPゴシック" panose="020B0400000000000000" pitchFamily="50" charset="-128"/>
              <a:ea typeface="BIZ UDPゴシック" panose="020B0400000000000000" pitchFamily="50" charset="-128"/>
            </a:endParaRPr>
          </a:p>
        </p:txBody>
      </p:sp>
      <p:grpSp>
        <p:nvGrpSpPr>
          <p:cNvPr id="12" name="グループ化 11"/>
          <p:cNvGrpSpPr/>
          <p:nvPr/>
        </p:nvGrpSpPr>
        <p:grpSpPr>
          <a:xfrm>
            <a:off x="296833" y="7443525"/>
            <a:ext cx="6300721" cy="1992853"/>
            <a:chOff x="-6380621" y="6674589"/>
            <a:chExt cx="6300721" cy="1992853"/>
          </a:xfrm>
        </p:grpSpPr>
        <p:cxnSp>
          <p:nvCxnSpPr>
            <p:cNvPr id="52" name="直線コネクタ 51">
              <a:extLst>
                <a:ext uri="{FF2B5EF4-FFF2-40B4-BE49-F238E27FC236}">
                  <a16:creationId xmlns:a16="http://schemas.microsoft.com/office/drawing/2014/main" id="{922E792A-0EF5-4D33-BCEA-7DFA8ECF26AB}"/>
                </a:ext>
              </a:extLst>
            </p:cNvPr>
            <p:cNvCxnSpPr>
              <a:cxnSpLocks/>
            </p:cNvCxnSpPr>
            <p:nvPr/>
          </p:nvCxnSpPr>
          <p:spPr>
            <a:xfrm>
              <a:off x="-4596027" y="7490771"/>
              <a:ext cx="1081632"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131DF234-1A57-457B-957E-0DFC0E77AB29}"/>
                </a:ext>
              </a:extLst>
            </p:cNvPr>
            <p:cNvCxnSpPr>
              <a:cxnSpLocks/>
            </p:cNvCxnSpPr>
            <p:nvPr/>
          </p:nvCxnSpPr>
          <p:spPr>
            <a:xfrm>
              <a:off x="-6009450" y="8269705"/>
              <a:ext cx="1471356"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78DB0419-731B-47C0-AEBB-BD65D28334F5}"/>
                </a:ext>
              </a:extLst>
            </p:cNvPr>
            <p:cNvCxnSpPr>
              <a:cxnSpLocks/>
            </p:cNvCxnSpPr>
            <p:nvPr/>
          </p:nvCxnSpPr>
          <p:spPr>
            <a:xfrm flipV="1">
              <a:off x="-3404821" y="8263355"/>
              <a:ext cx="862472" cy="635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66FA66AD-2C0B-4262-BC01-87CDB95B6D28}"/>
                </a:ext>
              </a:extLst>
            </p:cNvPr>
            <p:cNvCxnSpPr>
              <a:cxnSpLocks/>
            </p:cNvCxnSpPr>
            <p:nvPr/>
          </p:nvCxnSpPr>
          <p:spPr>
            <a:xfrm>
              <a:off x="-5947665" y="8505158"/>
              <a:ext cx="1440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CA54A6AE-691C-452B-BD44-9212CBBDF77E}"/>
                </a:ext>
              </a:extLst>
            </p:cNvPr>
            <p:cNvSpPr txBox="1"/>
            <p:nvPr/>
          </p:nvSpPr>
          <p:spPr>
            <a:xfrm>
              <a:off x="-6380621" y="6674589"/>
              <a:ext cx="6300721" cy="1992853"/>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次の２つがあれば申請できます。</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600" dirty="0">
                <a:latin typeface="BIZ UDPゴシック" panose="020B0400000000000000" pitchFamily="50" charset="-128"/>
                <a:ea typeface="BIZ UDPゴシック" panose="020B0400000000000000" pitchFamily="50" charset="-128"/>
              </a:endParaRPr>
            </a:p>
            <a:p>
              <a:pPr marL="266700" indent="-266700">
                <a:spcAft>
                  <a:spcPts val="300"/>
                </a:spcAft>
              </a:pPr>
              <a:r>
                <a:rPr kumimoji="1" lang="ja-JP" altLang="en-US" sz="1600" dirty="0">
                  <a:solidFill>
                    <a:srgbClr val="3A851F"/>
                  </a:solidFill>
                  <a:latin typeface="BIZ UDPゴシック" panose="020B0400000000000000" pitchFamily="50" charset="-128"/>
                  <a:ea typeface="BIZ UDPゴシック" panose="020B0400000000000000" pitchFamily="50" charset="-128"/>
                </a:rPr>
                <a:t>➊</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本年秋肥</a:t>
              </a:r>
              <a:r>
                <a:rPr kumimoji="1" lang="ja-JP" altLang="en-US" sz="1100" dirty="0">
                  <a:latin typeface="BIZ UDPゴシック" panose="020B0400000000000000" pitchFamily="50" charset="-128"/>
                  <a:ea typeface="BIZ UDPゴシック" panose="020B0400000000000000" pitchFamily="50" charset="-128"/>
                </a:rPr>
                <a:t>（令和４年６月～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月に注文）</a:t>
              </a:r>
              <a:r>
                <a:rPr kumimoji="1" lang="ja-JP" altLang="en-US" sz="1400" dirty="0">
                  <a:latin typeface="BIZ UDPゴシック" panose="020B0400000000000000" pitchFamily="50" charset="-128"/>
                  <a:ea typeface="BIZ UDPゴシック" panose="020B0400000000000000" pitchFamily="50" charset="-128"/>
                </a:rPr>
                <a:t>、来年春肥</a:t>
              </a:r>
              <a:r>
                <a:rPr kumimoji="1" lang="ja-JP" altLang="en-US" sz="1100" dirty="0">
                  <a:latin typeface="BIZ UDPゴシック" panose="020B0400000000000000" pitchFamily="50" charset="-128"/>
                  <a:ea typeface="BIZ UDPゴシック" panose="020B0400000000000000" pitchFamily="50" charset="-128"/>
                </a:rPr>
                <a:t>（令和４年</a:t>
              </a:r>
              <a:r>
                <a:rPr kumimoji="1" lang="en-US" altLang="ja-JP" sz="1100" dirty="0">
                  <a:latin typeface="BIZ UDPゴシック" panose="020B0400000000000000" pitchFamily="50" charset="-128"/>
                  <a:ea typeface="BIZ UDPゴシック" panose="020B0400000000000000" pitchFamily="50" charset="-128"/>
                </a:rPr>
                <a:t>11</a:t>
              </a:r>
              <a:r>
                <a:rPr kumimoji="1" lang="ja-JP" altLang="en-US" sz="1100" dirty="0">
                  <a:latin typeface="BIZ UDPゴシック" panose="020B0400000000000000" pitchFamily="50" charset="-128"/>
                  <a:ea typeface="BIZ UDPゴシック" panose="020B0400000000000000" pitchFamily="50" charset="-128"/>
                </a:rPr>
                <a:t>月～令和５年５月に注文）の購入価格がわかるもの</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注文票</a:t>
              </a:r>
              <a:r>
                <a:rPr kumimoji="1" lang="ja-JP" altLang="en-US" sz="1400" dirty="0">
                  <a:latin typeface="BIZ UDPゴシック" panose="020B0400000000000000" pitchFamily="50" charset="-128"/>
                  <a:ea typeface="BIZ UDPゴシック" panose="020B0400000000000000" pitchFamily="50" charset="-128"/>
                </a:rPr>
                <a:t>など）</a:t>
              </a:r>
              <a:endParaRPr kumimoji="1" lang="en-US" altLang="ja-JP" sz="1400" b="1" dirty="0">
                <a:latin typeface="BIZ UDPゴシック" panose="020B0400000000000000" pitchFamily="50" charset="-128"/>
                <a:ea typeface="BIZ UDPゴシック" panose="020B0400000000000000" pitchFamily="50" charset="-128"/>
              </a:endParaRPr>
            </a:p>
            <a:p>
              <a:pPr marL="266700" indent="-266700"/>
              <a:r>
                <a:rPr kumimoji="1" lang="ja-JP" altLang="en-US" sz="1200" dirty="0">
                  <a:latin typeface="BIZ UDPゴシック" panose="020B0400000000000000" pitchFamily="50" charset="-128"/>
                  <a:ea typeface="BIZ UDPゴシック" panose="020B0400000000000000" pitchFamily="50" charset="-128"/>
                </a:rPr>
                <a:t>　　　本年秋肥と来年春肥は、それぞれをまとめて、別々に申請してください。</a:t>
              </a:r>
              <a:endParaRPr kumimoji="1" lang="en-US" altLang="ja-JP" sz="1200" dirty="0">
                <a:latin typeface="BIZ UDPゴシック" panose="020B0400000000000000" pitchFamily="50" charset="-128"/>
                <a:ea typeface="BIZ UDPゴシック" panose="020B0400000000000000" pitchFamily="50" charset="-128"/>
              </a:endParaRPr>
            </a:p>
            <a:p>
              <a:pPr marL="266700" indent="-266700"/>
              <a:r>
                <a:rPr kumimoji="1" lang="ja-JP" altLang="en-US" sz="1200" dirty="0">
                  <a:latin typeface="BIZ UDPゴシック" panose="020B0400000000000000" pitchFamily="50" charset="-128"/>
                  <a:ea typeface="BIZ UDPゴシック" panose="020B0400000000000000" pitchFamily="50" charset="-128"/>
                </a:rPr>
                <a:t>　　　注文票のほか、領収書または請求書が必要です。</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900" dirty="0">
                <a:latin typeface="BIZ UDPゴシック" panose="020B0400000000000000" pitchFamily="50" charset="-128"/>
                <a:ea typeface="BIZ UDPゴシック" panose="020B0400000000000000" pitchFamily="50" charset="-128"/>
              </a:endParaRPr>
            </a:p>
            <a:p>
              <a:pPr marL="180975" indent="-180975"/>
              <a:r>
                <a:rPr kumimoji="1" lang="ja-JP" altLang="en-US" sz="1400" dirty="0">
                  <a:solidFill>
                    <a:srgbClr val="3A851F"/>
                  </a:solidFill>
                  <a:latin typeface="BIZ UDPゴシック" panose="020B0400000000000000" pitchFamily="50" charset="-128"/>
                  <a:ea typeface="BIZ UDPゴシック" panose="020B0400000000000000" pitchFamily="50" charset="-128"/>
                </a:rPr>
                <a:t>❷</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b="1" dirty="0">
                  <a:latin typeface="BIZ UDPゴシック" panose="020B0400000000000000" pitchFamily="50" charset="-128"/>
                  <a:ea typeface="BIZ UDPゴシック" panose="020B0400000000000000" pitchFamily="50" charset="-128"/>
                </a:rPr>
                <a:t>化学肥料低減</a:t>
              </a:r>
              <a:r>
                <a:rPr kumimoji="1" lang="ja-JP" altLang="en-US" sz="1400" dirty="0">
                  <a:latin typeface="BIZ UDPゴシック" panose="020B0400000000000000" pitchFamily="50" charset="-128"/>
                  <a:ea typeface="BIZ UDPゴシック" panose="020B0400000000000000" pitchFamily="50" charset="-128"/>
                </a:rPr>
                <a:t>に向けた取組に</a:t>
              </a:r>
              <a:r>
                <a:rPr kumimoji="1" lang="ja-JP" altLang="en-US" b="1" dirty="0">
                  <a:latin typeface="BIZ UDPゴシック" panose="020B0400000000000000" pitchFamily="50" charset="-128"/>
                  <a:ea typeface="BIZ UDPゴシック" panose="020B0400000000000000" pitchFamily="50" charset="-128"/>
                </a:rPr>
                <a:t>２つ以上</a:t>
              </a:r>
              <a:r>
                <a:rPr kumimoji="1" lang="ja-JP" altLang="en-US" sz="1400" dirty="0">
                  <a:latin typeface="BIZ UDPゴシック" panose="020B0400000000000000" pitchFamily="50" charset="-128"/>
                  <a:ea typeface="BIZ UDPゴシック" panose="020B0400000000000000" pitchFamily="50" charset="-128"/>
                </a:rPr>
                <a:t>取り組むこと</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（１５項目の取組メニューから選択して申告していただきます。）</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46" name="大かっこ 45">
              <a:extLst>
                <a:ext uri="{FF2B5EF4-FFF2-40B4-BE49-F238E27FC236}">
                  <a16:creationId xmlns:a16="http://schemas.microsoft.com/office/drawing/2014/main" id="{0E29604C-427C-431D-BE36-47CF7D032EF6}"/>
                </a:ext>
              </a:extLst>
            </p:cNvPr>
            <p:cNvSpPr/>
            <p:nvPr/>
          </p:nvSpPr>
          <p:spPr>
            <a:xfrm>
              <a:off x="-6074088" y="7586599"/>
              <a:ext cx="4999718" cy="427586"/>
            </a:xfrm>
            <a:prstGeom prst="bracketPair">
              <a:avLst>
                <a:gd name="adj" fmla="val 2068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232206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1806E5C5-89E2-4928-94D4-8EB5583E787D}"/>
              </a:ext>
            </a:extLst>
          </p:cNvPr>
          <p:cNvSpPr/>
          <p:nvPr/>
        </p:nvSpPr>
        <p:spPr>
          <a:xfrm flipV="1">
            <a:off x="254197" y="3984874"/>
            <a:ext cx="6362163" cy="1093695"/>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2"/>
          <a:stretch>
            <a:fillRect/>
          </a:stretch>
        </p:blipFill>
        <p:spPr>
          <a:xfrm>
            <a:off x="532366" y="520846"/>
            <a:ext cx="5695439" cy="3199396"/>
          </a:xfrm>
          <a:prstGeom prst="rect">
            <a:avLst/>
          </a:prstGeom>
        </p:spPr>
      </p:pic>
      <p:sp>
        <p:nvSpPr>
          <p:cNvPr id="8" name="正方形/長方形 7">
            <a:extLst>
              <a:ext uri="{FF2B5EF4-FFF2-40B4-BE49-F238E27FC236}">
                <a16:creationId xmlns:a16="http://schemas.microsoft.com/office/drawing/2014/main" id="{330ED366-C7E9-43E8-AB13-D9596F28C5C6}"/>
              </a:ext>
            </a:extLst>
          </p:cNvPr>
          <p:cNvSpPr/>
          <p:nvPr/>
        </p:nvSpPr>
        <p:spPr>
          <a:xfrm>
            <a:off x="3385750" y="3154511"/>
            <a:ext cx="2755557" cy="545620"/>
          </a:xfrm>
          <a:prstGeom prst="rect">
            <a:avLst/>
          </a:prstGeom>
          <a:solidFill>
            <a:srgbClr val="FEF9BE">
              <a:alpha val="36000"/>
            </a:srgbClr>
          </a:solidFill>
          <a:ln w="38100">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F5E68252-EB0A-4C52-B28B-8A5B1BDCD9EA}"/>
              </a:ext>
            </a:extLst>
          </p:cNvPr>
          <p:cNvSpPr/>
          <p:nvPr/>
        </p:nvSpPr>
        <p:spPr>
          <a:xfrm>
            <a:off x="329381" y="72552"/>
            <a:ext cx="3537769" cy="457200"/>
          </a:xfrm>
          <a:prstGeom prst="roundRect">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農業者の皆様に記入いただくもの</a:t>
            </a:r>
          </a:p>
        </p:txBody>
      </p:sp>
      <p:sp>
        <p:nvSpPr>
          <p:cNvPr id="4" name="テキスト ボックス 3">
            <a:extLst>
              <a:ext uri="{FF2B5EF4-FFF2-40B4-BE49-F238E27FC236}">
                <a16:creationId xmlns:a16="http://schemas.microsoft.com/office/drawing/2014/main" id="{4CE883FD-01F7-4106-AFDA-6AC24AE7DF77}"/>
              </a:ext>
            </a:extLst>
          </p:cNvPr>
          <p:cNvSpPr txBox="1"/>
          <p:nvPr/>
        </p:nvSpPr>
        <p:spPr>
          <a:xfrm>
            <a:off x="3822336" y="3139870"/>
            <a:ext cx="1800493" cy="307777"/>
          </a:xfrm>
          <a:prstGeom prst="rect">
            <a:avLst/>
          </a:prstGeom>
          <a:noFill/>
        </p:spPr>
        <p:txBody>
          <a:bodyPr wrap="none" rtlCol="0">
            <a:spAutoFit/>
          </a:bodyPr>
          <a:lstStyle/>
          <a:p>
            <a:pPr>
              <a:spcAft>
                <a:spcPts val="5000"/>
              </a:spcAft>
            </a:pPr>
            <a:r>
              <a:rPr kumimoji="1" lang="ja-JP" altLang="en-US" sz="1400" b="1" dirty="0"/>
              <a:t>○　　　　　　　○</a:t>
            </a:r>
            <a:endParaRPr kumimoji="1" lang="en-US" altLang="ja-JP" sz="1400" b="1" dirty="0"/>
          </a:p>
        </p:txBody>
      </p:sp>
      <p:pic>
        <p:nvPicPr>
          <p:cNvPr id="25" name="Picture 6">
            <a:extLst>
              <a:ext uri="{FF2B5EF4-FFF2-40B4-BE49-F238E27FC236}">
                <a16:creationId xmlns:a16="http://schemas.microsoft.com/office/drawing/2014/main" id="{9F66A69C-258B-4DB3-A1BF-2DBBD76B713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a:stretch/>
        </p:blipFill>
        <p:spPr bwMode="auto">
          <a:xfrm>
            <a:off x="15819" y="15875"/>
            <a:ext cx="633258" cy="59055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a:extLst>
              <a:ext uri="{FF2B5EF4-FFF2-40B4-BE49-F238E27FC236}">
                <a16:creationId xmlns:a16="http://schemas.microsoft.com/office/drawing/2014/main" id="{C314C71A-23B7-4D62-926E-051A4C1E819F}"/>
              </a:ext>
            </a:extLst>
          </p:cNvPr>
          <p:cNvPicPr>
            <a:picLocks noChangeAspect="1" noChangeArrowheads="1"/>
          </p:cNvPicPr>
          <p:nvPr/>
        </p:nvPicPr>
        <p:blipFill rotWithShape="1">
          <a:blip r:embed="rId4" cstate="hqprint">
            <a:extLst>
              <a:ext uri="{28A0092B-C50C-407E-A947-70E740481C1C}">
                <a14:useLocalDpi xmlns:a14="http://schemas.microsoft.com/office/drawing/2010/main" val="0"/>
              </a:ext>
            </a:extLst>
          </a:blip>
          <a:srcRect/>
          <a:stretch/>
        </p:blipFill>
        <p:spPr bwMode="auto">
          <a:xfrm>
            <a:off x="3547454" y="-3653"/>
            <a:ext cx="633258" cy="61007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2486827" y="753070"/>
            <a:ext cx="3446301" cy="2139913"/>
            <a:chOff x="-4485856" y="4780873"/>
            <a:chExt cx="3446301" cy="2139913"/>
          </a:xfrm>
        </p:grpSpPr>
        <p:sp>
          <p:nvSpPr>
            <p:cNvPr id="21" name="フリーフォーム: 図形 20">
              <a:extLst>
                <a:ext uri="{FF2B5EF4-FFF2-40B4-BE49-F238E27FC236}">
                  <a16:creationId xmlns:a16="http://schemas.microsoft.com/office/drawing/2014/main" id="{545AA9F0-400B-40F6-8951-856966B2FADF}"/>
                </a:ext>
              </a:extLst>
            </p:cNvPr>
            <p:cNvSpPr/>
            <p:nvPr/>
          </p:nvSpPr>
          <p:spPr>
            <a:xfrm>
              <a:off x="-4485856" y="4795555"/>
              <a:ext cx="3446301" cy="2125231"/>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343169">
                  <a:moveTo>
                    <a:pt x="211268" y="0"/>
                  </a:moveTo>
                  <a:lnTo>
                    <a:pt x="3235033" y="0"/>
                  </a:lnTo>
                  <a:cubicBezTo>
                    <a:pt x="3351713" y="0"/>
                    <a:pt x="3446301" y="94588"/>
                    <a:pt x="3446301" y="211268"/>
                  </a:cubicBezTo>
                  <a:lnTo>
                    <a:pt x="3446301" y="1495255"/>
                  </a:lnTo>
                  <a:cubicBezTo>
                    <a:pt x="3446301" y="1611935"/>
                    <a:pt x="3351713" y="1706523"/>
                    <a:pt x="3235033" y="1706523"/>
                  </a:cubicBezTo>
                  <a:lnTo>
                    <a:pt x="3107862" y="1706523"/>
                  </a:lnTo>
                  <a:lnTo>
                    <a:pt x="3135911" y="2343169"/>
                  </a:lnTo>
                  <a:lnTo>
                    <a:pt x="2782348" y="1706523"/>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263" name="直線コネクタ 262">
              <a:extLst>
                <a:ext uri="{FF2B5EF4-FFF2-40B4-BE49-F238E27FC236}">
                  <a16:creationId xmlns:a16="http://schemas.microsoft.com/office/drawing/2014/main" id="{E4BFC3CE-D9F4-40DB-B5FB-1B6E553C80B4}"/>
                </a:ext>
              </a:extLst>
            </p:cNvPr>
            <p:cNvCxnSpPr>
              <a:cxnSpLocks/>
            </p:cNvCxnSpPr>
            <p:nvPr/>
          </p:nvCxnSpPr>
          <p:spPr>
            <a:xfrm>
              <a:off x="-4163025" y="5375436"/>
              <a:ext cx="1721207"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225DEFF8-CBCF-4DCD-B5FF-5ACEAE96885F}"/>
                </a:ext>
              </a:extLst>
            </p:cNvPr>
            <p:cNvCxnSpPr>
              <a:cxnSpLocks/>
            </p:cNvCxnSpPr>
            <p:nvPr/>
          </p:nvCxnSpPr>
          <p:spPr>
            <a:xfrm>
              <a:off x="-2044092" y="5817257"/>
              <a:ext cx="810429"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F62D359C-2152-4486-BBC5-9250654E65AC}"/>
                </a:ext>
              </a:extLst>
            </p:cNvPr>
            <p:cNvCxnSpPr>
              <a:cxnSpLocks/>
            </p:cNvCxnSpPr>
            <p:nvPr/>
          </p:nvCxnSpPr>
          <p:spPr>
            <a:xfrm>
              <a:off x="-3584674" y="5641135"/>
              <a:ext cx="2338654"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6C60F31E-46BC-4ED3-A306-FDBADD5F3724}"/>
                </a:ext>
              </a:extLst>
            </p:cNvPr>
            <p:cNvCxnSpPr>
              <a:cxnSpLocks/>
            </p:cNvCxnSpPr>
            <p:nvPr/>
          </p:nvCxnSpPr>
          <p:spPr>
            <a:xfrm>
              <a:off x="-4163025" y="6013551"/>
              <a:ext cx="2954076"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95A6272-D3C5-47CD-97E1-922551A0387C}"/>
                </a:ext>
              </a:extLst>
            </p:cNvPr>
            <p:cNvSpPr txBox="1"/>
            <p:nvPr/>
          </p:nvSpPr>
          <p:spPr>
            <a:xfrm>
              <a:off x="-4390481" y="4780873"/>
              <a:ext cx="3350926" cy="1538883"/>
            </a:xfrm>
            <a:prstGeom prst="rect">
              <a:avLst/>
            </a:prstGeom>
            <a:noFill/>
          </p:spPr>
          <p:txBody>
            <a:bodyPr wrap="square">
              <a:spAutoFit/>
            </a:bodyPr>
            <a:lstStyle/>
            <a:p>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令和４年度又は令和５年度の取組」</a:t>
              </a:r>
              <a:r>
                <a:rPr kumimoji="1" lang="ja-JP" altLang="en-US" sz="1200" dirty="0">
                  <a:latin typeface="BIZ UDPゴシック" panose="020B0400000000000000" pitchFamily="50" charset="-128"/>
                  <a:ea typeface="BIZ UDPゴシック" panose="020B0400000000000000" pitchFamily="50" charset="-128"/>
                </a:rPr>
                <a:t>欄のうち、取り組めるものに〇を記入してください。</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500" dirty="0">
                <a:latin typeface="BIZ UDPゴシック" panose="020B0400000000000000" pitchFamily="50" charset="-128"/>
                <a:ea typeface="BIZ UDPゴシック" panose="020B0400000000000000" pitchFamily="50" charset="-128"/>
              </a:endParaRPr>
            </a:p>
            <a:p>
              <a:pPr marL="171450" indent="-171450">
                <a:lnSpc>
                  <a:spcPts val="1440"/>
                </a:lnSpc>
                <a:spcAft>
                  <a:spcPts val="600"/>
                </a:spcAft>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２つ以上に〇が付けば</a:t>
              </a:r>
              <a:r>
                <a:rPr kumimoji="1" lang="en-US" altLang="ja-JP" sz="1200" dirty="0">
                  <a:latin typeface="BIZ UDPゴシック" panose="020B0400000000000000" pitchFamily="50" charset="-128"/>
                  <a:ea typeface="BIZ UDPゴシック" panose="020B0400000000000000" pitchFamily="50" charset="-128"/>
                </a:rPr>
                <a:t>OK</a:t>
              </a:r>
              <a:r>
                <a:rPr kumimoji="1" lang="ja-JP" altLang="en-US" sz="1200" dirty="0">
                  <a:latin typeface="BIZ UDPゴシック" panose="020B0400000000000000" pitchFamily="50" charset="-128"/>
                  <a:ea typeface="BIZ UDPゴシック" panose="020B0400000000000000" pitchFamily="50" charset="-128"/>
                </a:rPr>
                <a:t>です。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lnSpc>
                  <a:spcPts val="1440"/>
                </a:lnSpc>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これまで既に取り組んでいるものもカウント</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できます（その場合、１つ以上は、新しい取組</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または従来の取組の強化・拡大（「◎」で記入）を含むようにしてください。）</a:t>
              </a:r>
              <a:endParaRPr kumimoji="1" lang="en-US" altLang="ja-JP" sz="1200" dirty="0">
                <a:latin typeface="BIZ UDPゴシック" panose="020B0400000000000000" pitchFamily="50" charset="-128"/>
                <a:ea typeface="BIZ UDPゴシック" panose="020B0400000000000000" pitchFamily="50" charset="-128"/>
              </a:endParaRPr>
            </a:p>
          </p:txBody>
        </p:sp>
      </p:grpSp>
      <p:sp>
        <p:nvSpPr>
          <p:cNvPr id="17" name="テキスト ボックス 16">
            <a:extLst>
              <a:ext uri="{FF2B5EF4-FFF2-40B4-BE49-F238E27FC236}">
                <a16:creationId xmlns:a16="http://schemas.microsoft.com/office/drawing/2014/main" id="{4CE883FD-01F7-4106-AFDA-6AC24AE7DF77}"/>
              </a:ext>
            </a:extLst>
          </p:cNvPr>
          <p:cNvSpPr txBox="1"/>
          <p:nvPr/>
        </p:nvSpPr>
        <p:spPr>
          <a:xfrm>
            <a:off x="3829666" y="3407492"/>
            <a:ext cx="1800493" cy="307777"/>
          </a:xfrm>
          <a:prstGeom prst="rect">
            <a:avLst/>
          </a:prstGeom>
          <a:noFill/>
        </p:spPr>
        <p:txBody>
          <a:bodyPr wrap="none" rtlCol="0">
            <a:spAutoFit/>
          </a:bodyPr>
          <a:lstStyle/>
          <a:p>
            <a:pPr>
              <a:spcAft>
                <a:spcPts val="600"/>
              </a:spcAft>
            </a:pPr>
            <a:r>
              <a:rPr kumimoji="1" lang="ja-JP" altLang="en-US" sz="1400" b="1" dirty="0"/>
              <a:t>○　　　　　　　◎</a:t>
            </a:r>
          </a:p>
        </p:txBody>
      </p:sp>
      <p:sp>
        <p:nvSpPr>
          <p:cNvPr id="19" name="矢印: 五方向 40">
            <a:extLst>
              <a:ext uri="{FF2B5EF4-FFF2-40B4-BE49-F238E27FC236}">
                <a16:creationId xmlns:a16="http://schemas.microsoft.com/office/drawing/2014/main" id="{6419A20C-FBA7-4C9A-A1A1-CBD93E1F7F82}"/>
              </a:ext>
            </a:extLst>
          </p:cNvPr>
          <p:cNvSpPr/>
          <p:nvPr/>
        </p:nvSpPr>
        <p:spPr>
          <a:xfrm>
            <a:off x="241319" y="3785137"/>
            <a:ext cx="1540394"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申請方法</a:t>
            </a:r>
          </a:p>
        </p:txBody>
      </p:sp>
      <p:sp>
        <p:nvSpPr>
          <p:cNvPr id="24" name="大かっこ 23">
            <a:extLst>
              <a:ext uri="{FF2B5EF4-FFF2-40B4-BE49-F238E27FC236}">
                <a16:creationId xmlns:a16="http://schemas.microsoft.com/office/drawing/2014/main" id="{74957B93-8C18-4A25-AA33-6909240CAA26}"/>
              </a:ext>
            </a:extLst>
          </p:cNvPr>
          <p:cNvSpPr/>
          <p:nvPr/>
        </p:nvSpPr>
        <p:spPr>
          <a:xfrm>
            <a:off x="620382" y="4495828"/>
            <a:ext cx="5801553" cy="460315"/>
          </a:xfrm>
          <a:prstGeom prst="bracketPair">
            <a:avLst>
              <a:gd name="adj" fmla="val 10274"/>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824DAB5A-B2D5-4E5A-8DAA-1A4BC65480DD}"/>
              </a:ext>
            </a:extLst>
          </p:cNvPr>
          <p:cNvSpPr/>
          <p:nvPr/>
        </p:nvSpPr>
        <p:spPr>
          <a:xfrm flipV="1">
            <a:off x="241319" y="5419503"/>
            <a:ext cx="6374092" cy="344029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32D5D218-017B-4FD6-84B9-91813C6384C5}"/>
              </a:ext>
            </a:extLst>
          </p:cNvPr>
          <p:cNvSpPr txBox="1"/>
          <p:nvPr/>
        </p:nvSpPr>
        <p:spPr>
          <a:xfrm>
            <a:off x="532367" y="5569223"/>
            <a:ext cx="4875076" cy="33855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今後のスケジュールは、概ね以下のとおりです。</a:t>
            </a:r>
          </a:p>
        </p:txBody>
      </p:sp>
      <p:sp>
        <p:nvSpPr>
          <p:cNvPr id="29" name="矢印: 五方向 45">
            <a:extLst>
              <a:ext uri="{FF2B5EF4-FFF2-40B4-BE49-F238E27FC236}">
                <a16:creationId xmlns:a16="http://schemas.microsoft.com/office/drawing/2014/main" id="{C2B65460-90D8-4E1A-85F7-A727EB5299CA}"/>
              </a:ext>
            </a:extLst>
          </p:cNvPr>
          <p:cNvSpPr/>
          <p:nvPr/>
        </p:nvSpPr>
        <p:spPr>
          <a:xfrm>
            <a:off x="229391" y="5175700"/>
            <a:ext cx="1774999"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スケジュール</a:t>
            </a:r>
          </a:p>
        </p:txBody>
      </p:sp>
      <p:grpSp>
        <p:nvGrpSpPr>
          <p:cNvPr id="31" name="グループ化 30">
            <a:extLst>
              <a:ext uri="{FF2B5EF4-FFF2-40B4-BE49-F238E27FC236}">
                <a16:creationId xmlns:a16="http://schemas.microsoft.com/office/drawing/2014/main" id="{E8F81237-02D9-46F9-8A8A-ACFFBDA3D3C4}"/>
              </a:ext>
            </a:extLst>
          </p:cNvPr>
          <p:cNvGrpSpPr/>
          <p:nvPr/>
        </p:nvGrpSpPr>
        <p:grpSpPr>
          <a:xfrm>
            <a:off x="536115" y="5866362"/>
            <a:ext cx="1777778" cy="2892182"/>
            <a:chOff x="-1179900" y="3571346"/>
            <a:chExt cx="1204950" cy="3200929"/>
          </a:xfrm>
        </p:grpSpPr>
        <p:sp>
          <p:nvSpPr>
            <p:cNvPr id="33" name="フローチャート: 他ページ結合子 32">
              <a:extLst>
                <a:ext uri="{FF2B5EF4-FFF2-40B4-BE49-F238E27FC236}">
                  <a16:creationId xmlns:a16="http://schemas.microsoft.com/office/drawing/2014/main" id="{6E245572-FF27-4AA6-AC1D-10C8AFB32BA6}"/>
                </a:ext>
              </a:extLst>
            </p:cNvPr>
            <p:cNvSpPr/>
            <p:nvPr/>
          </p:nvSpPr>
          <p:spPr>
            <a:xfrm>
              <a:off x="-1179900" y="6009746"/>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ローチャート: 他ページ結合子 33">
              <a:extLst>
                <a:ext uri="{FF2B5EF4-FFF2-40B4-BE49-F238E27FC236}">
                  <a16:creationId xmlns:a16="http://schemas.microsoft.com/office/drawing/2014/main" id="{B3A154AA-D752-443F-9B36-0F5F14F59B1D}"/>
                </a:ext>
              </a:extLst>
            </p:cNvPr>
            <p:cNvSpPr/>
            <p:nvPr/>
          </p:nvSpPr>
          <p:spPr>
            <a:xfrm>
              <a:off x="-1179900" y="5395385"/>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他ページ結合子 34">
              <a:extLst>
                <a:ext uri="{FF2B5EF4-FFF2-40B4-BE49-F238E27FC236}">
                  <a16:creationId xmlns:a16="http://schemas.microsoft.com/office/drawing/2014/main" id="{5D1BE8D8-A87F-44C8-99E1-BD005AEAD0E7}"/>
                </a:ext>
              </a:extLst>
            </p:cNvPr>
            <p:cNvSpPr/>
            <p:nvPr/>
          </p:nvSpPr>
          <p:spPr>
            <a:xfrm>
              <a:off x="-1179900" y="4800072"/>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他ページ結合子 35">
              <a:extLst>
                <a:ext uri="{FF2B5EF4-FFF2-40B4-BE49-F238E27FC236}">
                  <a16:creationId xmlns:a16="http://schemas.microsoft.com/office/drawing/2014/main" id="{4897232F-BCC1-4016-BB37-FE281FAB4B03}"/>
                </a:ext>
              </a:extLst>
            </p:cNvPr>
            <p:cNvSpPr/>
            <p:nvPr/>
          </p:nvSpPr>
          <p:spPr>
            <a:xfrm>
              <a:off x="-1179900" y="4185709"/>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他ページ結合子 36">
              <a:extLst>
                <a:ext uri="{FF2B5EF4-FFF2-40B4-BE49-F238E27FC236}">
                  <a16:creationId xmlns:a16="http://schemas.microsoft.com/office/drawing/2014/main" id="{BC4BD558-B470-403F-9831-975B2CBFABC2}"/>
                </a:ext>
              </a:extLst>
            </p:cNvPr>
            <p:cNvSpPr/>
            <p:nvPr/>
          </p:nvSpPr>
          <p:spPr>
            <a:xfrm>
              <a:off x="-1179900" y="3571346"/>
              <a:ext cx="1204950"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テキスト ボックス 31">
            <a:extLst>
              <a:ext uri="{FF2B5EF4-FFF2-40B4-BE49-F238E27FC236}">
                <a16:creationId xmlns:a16="http://schemas.microsoft.com/office/drawing/2014/main" id="{A4FDA88B-0079-48A0-8805-DCF7C5426181}"/>
              </a:ext>
            </a:extLst>
          </p:cNvPr>
          <p:cNvSpPr txBox="1"/>
          <p:nvPr/>
        </p:nvSpPr>
        <p:spPr>
          <a:xfrm>
            <a:off x="442840" y="7720787"/>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5</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2</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9D7C6055-C7A8-40FA-A72E-453FFB6D3E92}"/>
              </a:ext>
            </a:extLst>
          </p:cNvPr>
          <p:cNvSpPr txBox="1"/>
          <p:nvPr/>
        </p:nvSpPr>
        <p:spPr>
          <a:xfrm>
            <a:off x="2376000" y="8187724"/>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農業者グループへの支援金の交付（春肥分）</a:t>
            </a:r>
            <a:endParaRPr lang="ja-JP" altLang="ja-JP" sz="2000" b="0" i="0" u="none" strike="noStrike" dirty="0">
              <a:effectLst/>
              <a:latin typeface="BIZ UDPゴシック" panose="020B0400000000000000" pitchFamily="50" charset="-128"/>
              <a:ea typeface="BIZ UDPゴシック" panose="020B0400000000000000" pitchFamily="50" charset="-128"/>
            </a:endParaRPr>
          </a:p>
        </p:txBody>
      </p:sp>
      <p:cxnSp>
        <p:nvCxnSpPr>
          <p:cNvPr id="40" name="直線コネクタ 39">
            <a:extLst>
              <a:ext uri="{FF2B5EF4-FFF2-40B4-BE49-F238E27FC236}">
                <a16:creationId xmlns:a16="http://schemas.microsoft.com/office/drawing/2014/main" id="{AA9E93C8-D61B-402F-AE79-9BE7E39D042C}"/>
              </a:ext>
            </a:extLst>
          </p:cNvPr>
          <p:cNvCxnSpPr>
            <a:cxnSpLocks/>
          </p:cNvCxnSpPr>
          <p:nvPr/>
        </p:nvCxnSpPr>
        <p:spPr>
          <a:xfrm>
            <a:off x="417999" y="4403721"/>
            <a:ext cx="2033741"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A4FDA88B-0079-48A0-8805-DCF7C5426181}"/>
              </a:ext>
            </a:extLst>
          </p:cNvPr>
          <p:cNvSpPr txBox="1"/>
          <p:nvPr/>
        </p:nvSpPr>
        <p:spPr>
          <a:xfrm>
            <a:off x="409990" y="8271036"/>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5</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ja-JP" altLang="en-US"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３</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A4FDA88B-0079-48A0-8805-DCF7C5426181}"/>
              </a:ext>
            </a:extLst>
          </p:cNvPr>
          <p:cNvSpPr txBox="1"/>
          <p:nvPr/>
        </p:nvSpPr>
        <p:spPr>
          <a:xfrm>
            <a:off x="442840" y="6594321"/>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dirty="0">
                <a:solidFill>
                  <a:schemeClr val="bg1"/>
                </a:solidFill>
                <a:latin typeface="BIZ UDPゴシック" panose="020B0400000000000000" pitchFamily="50" charset="-128"/>
                <a:ea typeface="BIZ UDPゴシック" panose="020B0400000000000000" pitchFamily="50" charset="-128"/>
              </a:rPr>
              <a:t>10</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A4FDA88B-0079-48A0-8805-DCF7C5426181}"/>
              </a:ext>
            </a:extLst>
          </p:cNvPr>
          <p:cNvSpPr txBox="1"/>
          <p:nvPr/>
        </p:nvSpPr>
        <p:spPr>
          <a:xfrm>
            <a:off x="532367" y="6013551"/>
            <a:ext cx="178152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ja-JP" altLang="en-US" sz="1600" dirty="0">
                <a:solidFill>
                  <a:schemeClr val="bg1"/>
                </a:solidFill>
                <a:latin typeface="BIZ UDPゴシック" panose="020B0400000000000000" pitchFamily="50" charset="-128"/>
                <a:ea typeface="BIZ UDPゴシック" panose="020B0400000000000000" pitchFamily="50" charset="-128"/>
              </a:rPr>
              <a:t>９</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45" name="テキスト ボックス 44">
            <a:extLst>
              <a:ext uri="{FF2B5EF4-FFF2-40B4-BE49-F238E27FC236}">
                <a16:creationId xmlns:a16="http://schemas.microsoft.com/office/drawing/2014/main" id="{A4FDA88B-0079-48A0-8805-DCF7C5426181}"/>
              </a:ext>
            </a:extLst>
          </p:cNvPr>
          <p:cNvSpPr txBox="1"/>
          <p:nvPr/>
        </p:nvSpPr>
        <p:spPr>
          <a:xfrm>
            <a:off x="442840" y="7168436"/>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12</a:t>
            </a:r>
            <a:r>
              <a:rPr kumimoji="1" lang="ja-JP" altLang="ja-JP" sz="1600" b="0" i="0" u="none" strike="noStrike" kern="1200" dirty="0">
                <a:solidFill>
                  <a:schemeClr val="bg1"/>
                </a:solidFill>
                <a:effectLst/>
                <a:latin typeface="BIZ UDPゴシック" panose="020B0400000000000000" pitchFamily="50" charset="-128"/>
                <a:ea typeface="BIZ UDPゴシック" panose="020B0400000000000000" pitchFamily="50" charset="-128"/>
              </a:rPr>
              <a:t>月頃～</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sp>
        <p:nvSpPr>
          <p:cNvPr id="46" name="テキスト ボックス 45">
            <a:extLst>
              <a:ext uri="{FF2B5EF4-FFF2-40B4-BE49-F238E27FC236}">
                <a16:creationId xmlns:a16="http://schemas.microsoft.com/office/drawing/2014/main" id="{9D7C6055-C7A8-40FA-A72E-453FFB6D3E92}"/>
              </a:ext>
            </a:extLst>
          </p:cNvPr>
          <p:cNvSpPr txBox="1"/>
          <p:nvPr/>
        </p:nvSpPr>
        <p:spPr>
          <a:xfrm>
            <a:off x="2376000" y="7642305"/>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農業者グループからの申請（春肥分）</a:t>
            </a:r>
            <a:endParaRPr lang="ja-JP" altLang="ja-JP" sz="2000" b="0" i="0" u="none" strike="noStrike" dirty="0">
              <a:effectLst/>
              <a:latin typeface="BIZ UDPゴシック" panose="020B0400000000000000" pitchFamily="50" charset="-128"/>
              <a:ea typeface="BIZ UDPゴシック" panose="020B0400000000000000" pitchFamily="50" charset="-128"/>
            </a:endParaRPr>
          </a:p>
        </p:txBody>
      </p:sp>
      <p:sp>
        <p:nvSpPr>
          <p:cNvPr id="47" name="テキスト ボックス 46">
            <a:extLst>
              <a:ext uri="{FF2B5EF4-FFF2-40B4-BE49-F238E27FC236}">
                <a16:creationId xmlns:a16="http://schemas.microsoft.com/office/drawing/2014/main" id="{9D7C6055-C7A8-40FA-A72E-453FFB6D3E92}"/>
              </a:ext>
            </a:extLst>
          </p:cNvPr>
          <p:cNvSpPr txBox="1"/>
          <p:nvPr/>
        </p:nvSpPr>
        <p:spPr>
          <a:xfrm>
            <a:off x="2376000" y="7032462"/>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農業者グループへの支援金の交付（秋肥分）</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48" name="テキスト ボックス 47">
            <a:extLst>
              <a:ext uri="{FF2B5EF4-FFF2-40B4-BE49-F238E27FC236}">
                <a16:creationId xmlns:a16="http://schemas.microsoft.com/office/drawing/2014/main" id="{9D7C6055-C7A8-40FA-A72E-453FFB6D3E92}"/>
              </a:ext>
            </a:extLst>
          </p:cNvPr>
          <p:cNvSpPr txBox="1"/>
          <p:nvPr/>
        </p:nvSpPr>
        <p:spPr>
          <a:xfrm>
            <a:off x="2376000" y="6518198"/>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農業者グループからの申請（秋肥分）</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49" name="テキスト ボックス 48">
            <a:extLst>
              <a:ext uri="{FF2B5EF4-FFF2-40B4-BE49-F238E27FC236}">
                <a16:creationId xmlns:a16="http://schemas.microsoft.com/office/drawing/2014/main" id="{9D7C6055-C7A8-40FA-A72E-453FFB6D3E92}"/>
              </a:ext>
            </a:extLst>
          </p:cNvPr>
          <p:cNvSpPr txBox="1"/>
          <p:nvPr/>
        </p:nvSpPr>
        <p:spPr>
          <a:xfrm>
            <a:off x="2376000" y="5877139"/>
            <a:ext cx="4256250" cy="584775"/>
          </a:xfrm>
          <a:prstGeom prst="rect">
            <a:avLst/>
          </a:prstGeom>
          <a:noFill/>
        </p:spPr>
        <p:txBody>
          <a:bodyPr wrap="square" rtlCol="0">
            <a:spAutoFit/>
          </a:bodyPr>
          <a:lstStyle/>
          <a:p>
            <a:pPr marL="0" algn="l" rtl="0" eaLnBrk="1" fontAlgn="ctr" latinLnBrk="0" hangingPunct="1">
              <a:spcBef>
                <a:spcPts val="0"/>
              </a:spcBef>
              <a:spcAft>
                <a:spcPts val="0"/>
              </a:spcAft>
            </a:pP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事業説明会</a:t>
            </a:r>
            <a:endParaRPr lang="ja-JP" altLang="ja-JP" sz="2000" b="0" i="0" u="none" strike="noStrike" dirty="0">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pPr>
            <a:r>
              <a:rPr kumimoji="1" lang="ja-JP" altLang="en-US" sz="1600" dirty="0">
                <a:solidFill>
                  <a:srgbClr val="000000"/>
                </a:solidFill>
                <a:latin typeface="BIZ UDPゴシック" panose="020B0400000000000000" pitchFamily="50" charset="-128"/>
                <a:ea typeface="BIZ UDPゴシック" panose="020B0400000000000000" pitchFamily="50" charset="-128"/>
              </a:rPr>
              <a:t>県・地域</a:t>
            </a: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段階の組織（申請窓口）の体制づくり</a:t>
            </a:r>
            <a:endParaRPr lang="ja-JP" altLang="ja-JP" sz="2000" b="0" i="0" u="none" strike="noStrike" dirty="0">
              <a:effectLst/>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C815692C-FB92-4B23-BE69-0A613138D4B7}"/>
              </a:ext>
            </a:extLst>
          </p:cNvPr>
          <p:cNvSpPr/>
          <p:nvPr/>
        </p:nvSpPr>
        <p:spPr>
          <a:xfrm flipV="1">
            <a:off x="241319" y="8935916"/>
            <a:ext cx="6386443" cy="90000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sp>
        <p:nvSpPr>
          <p:cNvPr id="51" name="テキスト ボックス 50">
            <a:extLst>
              <a:ext uri="{FF2B5EF4-FFF2-40B4-BE49-F238E27FC236}">
                <a16:creationId xmlns:a16="http://schemas.microsoft.com/office/drawing/2014/main" id="{9D7C6055-C7A8-40FA-A72E-453FFB6D3E92}"/>
              </a:ext>
            </a:extLst>
          </p:cNvPr>
          <p:cNvSpPr txBox="1"/>
          <p:nvPr/>
        </p:nvSpPr>
        <p:spPr>
          <a:xfrm>
            <a:off x="426690" y="8942749"/>
            <a:ext cx="6041563" cy="907941"/>
          </a:xfrm>
          <a:prstGeom prst="rect">
            <a:avLst/>
          </a:prstGeom>
          <a:noFill/>
        </p:spPr>
        <p:txBody>
          <a:bodyPr wrap="square" rtlCol="0">
            <a:spAutoFit/>
          </a:bodyPr>
          <a:lstStyle/>
          <a:p>
            <a:pPr fontAlgn="ctr">
              <a:spcAft>
                <a:spcPts val="200"/>
              </a:spcAft>
            </a:pPr>
            <a:r>
              <a:rPr kumimoji="1" lang="ja-JP" altLang="en-US" sz="1200" dirty="0">
                <a:solidFill>
                  <a:srgbClr val="000000"/>
                </a:solidFill>
                <a:latin typeface="BIZ UDPゴシック" panose="020B0400000000000000" pitchFamily="50" charset="-128"/>
                <a:ea typeface="BIZ UDPゴシック" panose="020B0400000000000000" pitchFamily="50" charset="-128"/>
              </a:rPr>
              <a:t>■問い合わせ先　　玉名農業協同組合　企画営農室 　　　　　</a:t>
            </a:r>
            <a:r>
              <a:rPr kumimoji="1" lang="en-US" altLang="ja-JP" sz="1200" dirty="0">
                <a:solidFill>
                  <a:srgbClr val="000000"/>
                </a:solidFill>
                <a:latin typeface="BIZ UDPゴシック" panose="020B0400000000000000" pitchFamily="50" charset="-128"/>
                <a:ea typeface="BIZ UDPゴシック" panose="020B0400000000000000" pitchFamily="50" charset="-128"/>
              </a:rPr>
              <a:t> TEL 0968-72-5563</a:t>
            </a:r>
          </a:p>
          <a:p>
            <a:pPr fontAlgn="ctr">
              <a:spcAft>
                <a:spcPts val="200"/>
              </a:spcAft>
            </a:pPr>
            <a:r>
              <a:rPr kumimoji="1" lang="ja-JP" altLang="en-US" sz="1200" dirty="0">
                <a:solidFill>
                  <a:srgbClr val="000000"/>
                </a:solidFill>
                <a:latin typeface="BIZ UDPゴシック" panose="020B0400000000000000" pitchFamily="50" charset="-128"/>
                <a:ea typeface="BIZ UDPゴシック" panose="020B0400000000000000" pitchFamily="50" charset="-128"/>
              </a:rPr>
              <a:t>　　　　　　　　　　　　</a:t>
            </a:r>
            <a:r>
              <a:rPr kumimoji="1" lang="ja-JP" altLang="en-US" sz="1200">
                <a:solidFill>
                  <a:srgbClr val="000000"/>
                </a:solidFill>
                <a:latin typeface="BIZ UDPゴシック" panose="020B0400000000000000" pitchFamily="50" charset="-128"/>
                <a:ea typeface="BIZ UDPゴシック" panose="020B0400000000000000" pitchFamily="50" charset="-128"/>
              </a:rPr>
              <a:t> 南関町役場</a:t>
            </a:r>
            <a:r>
              <a:rPr kumimoji="1" lang="ja-JP" altLang="en-US" sz="1200" dirty="0">
                <a:solidFill>
                  <a:srgbClr val="000000"/>
                </a:solidFill>
                <a:latin typeface="BIZ UDPゴシック" panose="020B0400000000000000" pitchFamily="50" charset="-128"/>
                <a:ea typeface="BIZ UDPゴシック" panose="020B0400000000000000" pitchFamily="50" charset="-128"/>
              </a:rPr>
              <a:t>　経済課　農政係    　　　　　　</a:t>
            </a:r>
            <a:r>
              <a:rPr kumimoji="1" lang="en-US" altLang="ja-JP" sz="1200" dirty="0">
                <a:solidFill>
                  <a:srgbClr val="000000"/>
                </a:solidFill>
                <a:latin typeface="BIZ UDPゴシック" panose="020B0400000000000000" pitchFamily="50" charset="-128"/>
                <a:ea typeface="BIZ UDPゴシック" panose="020B0400000000000000" pitchFamily="50" charset="-128"/>
              </a:rPr>
              <a:t>TEL 0968-57-8504</a:t>
            </a:r>
          </a:p>
          <a:p>
            <a:pPr fontAlgn="ctr">
              <a:spcAft>
                <a:spcPts val="200"/>
              </a:spcAft>
            </a:pPr>
            <a:r>
              <a:rPr kumimoji="1" lang="ja-JP" altLang="en-US" sz="1200" dirty="0">
                <a:solidFill>
                  <a:srgbClr val="000000"/>
                </a:solidFill>
                <a:latin typeface="BIZ UDPゴシック" panose="020B0400000000000000" pitchFamily="50" charset="-128"/>
                <a:ea typeface="BIZ UDPゴシック" panose="020B0400000000000000" pitchFamily="50" charset="-128"/>
              </a:rPr>
              <a:t>　　　　　　　　　　　　 玉名地域振興局　農業普及・振興課 　　 　</a:t>
            </a:r>
            <a:r>
              <a:rPr kumimoji="1" lang="en-US" altLang="ja-JP" sz="1200" dirty="0">
                <a:solidFill>
                  <a:srgbClr val="000000"/>
                </a:solidFill>
                <a:latin typeface="BIZ UDPゴシック" panose="020B0400000000000000" pitchFamily="50" charset="-128"/>
                <a:ea typeface="BIZ UDPゴシック" panose="020B0400000000000000" pitchFamily="50" charset="-128"/>
              </a:rPr>
              <a:t>TEL 0968-74-2136</a:t>
            </a:r>
          </a:p>
          <a:p>
            <a:pPr fontAlgn="ctr">
              <a:spcAft>
                <a:spcPts val="200"/>
              </a:spcAft>
            </a:pPr>
            <a:r>
              <a:rPr kumimoji="1"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　　　　　　　　　　　　　または肥料を購入された販売店におたずねください。</a:t>
            </a:r>
            <a:endParaRPr lang="ja-JP" altLang="ja-JP" sz="1200" b="0" i="0" u="none" strike="noStrike" dirty="0">
              <a:effectLst/>
              <a:latin typeface="BIZ UDPゴシック" panose="020B0400000000000000" pitchFamily="50" charset="-128"/>
              <a:ea typeface="BIZ UDPゴシック" panose="020B0400000000000000" pitchFamily="50" charset="-128"/>
            </a:endParaRPr>
          </a:p>
        </p:txBody>
      </p:sp>
      <p:pic>
        <p:nvPicPr>
          <p:cNvPr id="14" name="Picture 2">
            <a:extLst>
              <a:ext uri="{FF2B5EF4-FFF2-40B4-BE49-F238E27FC236}">
                <a16:creationId xmlns:a16="http://schemas.microsoft.com/office/drawing/2014/main" id="{A0E991E2-34C2-416B-A1B2-051FB30C8663}"/>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5556018" y="1993132"/>
            <a:ext cx="1205714" cy="1081838"/>
          </a:xfrm>
          <a:prstGeom prst="rect">
            <a:avLst/>
          </a:prstGeom>
          <a:noFill/>
          <a:extLst>
            <a:ext uri="{909E8E84-426E-40DD-AFC4-6F175D3DCCD1}">
              <a14:hiddenFill xmlns:a14="http://schemas.microsoft.com/office/drawing/2010/main">
                <a:solidFill>
                  <a:srgbClr val="FFFFFF"/>
                </a:solidFill>
              </a14:hiddenFill>
            </a:ext>
          </a:extLst>
        </p:spPr>
      </p:pic>
      <p:cxnSp>
        <p:nvCxnSpPr>
          <p:cNvPr id="62" name="直線コネクタ 61">
            <a:extLst>
              <a:ext uri="{FF2B5EF4-FFF2-40B4-BE49-F238E27FC236}">
                <a16:creationId xmlns:a16="http://schemas.microsoft.com/office/drawing/2014/main" id="{AA9E93C8-D61B-402F-AE79-9BE7E39D042C}"/>
              </a:ext>
            </a:extLst>
          </p:cNvPr>
          <p:cNvCxnSpPr>
            <a:cxnSpLocks/>
          </p:cNvCxnSpPr>
          <p:nvPr/>
        </p:nvCxnSpPr>
        <p:spPr>
          <a:xfrm>
            <a:off x="673791" y="4635295"/>
            <a:ext cx="1548000"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1E6E4DCF-4717-4D29-9A6E-B62FF38220E8}"/>
              </a:ext>
            </a:extLst>
          </p:cNvPr>
          <p:cNvSpPr txBox="1"/>
          <p:nvPr/>
        </p:nvSpPr>
        <p:spPr>
          <a:xfrm>
            <a:off x="339897" y="4137960"/>
            <a:ext cx="6091707" cy="846386"/>
          </a:xfrm>
          <a:prstGeom prst="rect">
            <a:avLst/>
          </a:prstGeom>
          <a:noFill/>
        </p:spPr>
        <p:txBody>
          <a:bodyPr wrap="square" rtlCol="0">
            <a:spAutoFit/>
          </a:bodyPr>
          <a:lstStyle/>
          <a:p>
            <a:pPr>
              <a:spcBef>
                <a:spcPts val="600"/>
              </a:spcBef>
            </a:pPr>
            <a:r>
              <a:rPr kumimoji="1" lang="ja-JP" altLang="en-US" sz="1600" dirty="0">
                <a:latin typeface="BIZ UDPゴシック" panose="020B0400000000000000" pitchFamily="50" charset="-128"/>
                <a:ea typeface="BIZ UDPゴシック" panose="020B0400000000000000" pitchFamily="50" charset="-128"/>
              </a:rPr>
              <a:t>農業者グループで申請してください。</a:t>
            </a:r>
            <a:endParaRPr kumimoji="1" lang="en-US" altLang="ja-JP" sz="1400" dirty="0">
              <a:latin typeface="BIZ UDPゴシック" panose="020B0400000000000000" pitchFamily="50" charset="-128"/>
              <a:ea typeface="BIZ UDPゴシック" panose="020B0400000000000000" pitchFamily="50" charset="-128"/>
            </a:endParaRPr>
          </a:p>
          <a:p>
            <a:pPr marL="269875">
              <a:spcBef>
                <a:spcPts val="600"/>
              </a:spcBef>
            </a:pPr>
            <a:r>
              <a:rPr kumimoji="1" lang="ja-JP" altLang="en-US" sz="1400" dirty="0">
                <a:latin typeface="BIZ UDPゴシック" panose="020B0400000000000000" pitchFamily="50" charset="-128"/>
                <a:ea typeface="BIZ UDPゴシック" panose="020B0400000000000000" pitchFamily="50" charset="-128"/>
              </a:rPr>
              <a:t>５戸以上のグループで申請してください。農協や肥料販売店などでまとめてグループ申請していただくことを想定しています。</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55" name="フリーフォーム: 図形 20">
            <a:extLst>
              <a:ext uri="{FF2B5EF4-FFF2-40B4-BE49-F238E27FC236}">
                <a16:creationId xmlns:a16="http://schemas.microsoft.com/office/drawing/2014/main" id="{545AA9F0-400B-40F6-8951-856966B2FADF}"/>
              </a:ext>
            </a:extLst>
          </p:cNvPr>
          <p:cNvSpPr/>
          <p:nvPr/>
        </p:nvSpPr>
        <p:spPr>
          <a:xfrm>
            <a:off x="75989" y="2764127"/>
            <a:ext cx="2622916" cy="491386"/>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343169">
                <a:moveTo>
                  <a:pt x="211268" y="0"/>
                </a:moveTo>
                <a:lnTo>
                  <a:pt x="3235033" y="0"/>
                </a:lnTo>
                <a:cubicBezTo>
                  <a:pt x="3351713" y="0"/>
                  <a:pt x="3446301" y="94588"/>
                  <a:pt x="3446301" y="211268"/>
                </a:cubicBezTo>
                <a:lnTo>
                  <a:pt x="3446301" y="1495255"/>
                </a:lnTo>
                <a:cubicBezTo>
                  <a:pt x="3446301" y="1611935"/>
                  <a:pt x="3351713" y="1706523"/>
                  <a:pt x="3235033" y="1706523"/>
                </a:cubicBezTo>
                <a:lnTo>
                  <a:pt x="3107862" y="1706523"/>
                </a:lnTo>
                <a:lnTo>
                  <a:pt x="3135911" y="2343169"/>
                </a:lnTo>
                <a:lnTo>
                  <a:pt x="2782348" y="1706523"/>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57" name="直線コネクタ 56">
            <a:extLst>
              <a:ext uri="{FF2B5EF4-FFF2-40B4-BE49-F238E27FC236}">
                <a16:creationId xmlns:a16="http://schemas.microsoft.com/office/drawing/2014/main" id="{E4BFC3CE-D9F4-40DB-B5FB-1B6E553C80B4}"/>
              </a:ext>
            </a:extLst>
          </p:cNvPr>
          <p:cNvCxnSpPr>
            <a:cxnSpLocks/>
          </p:cNvCxnSpPr>
          <p:nvPr/>
        </p:nvCxnSpPr>
        <p:spPr>
          <a:xfrm>
            <a:off x="195571" y="2954768"/>
            <a:ext cx="1512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A95A6272-D3C5-47CD-97E1-922551A0387C}"/>
              </a:ext>
            </a:extLst>
          </p:cNvPr>
          <p:cNvSpPr txBox="1"/>
          <p:nvPr/>
        </p:nvSpPr>
        <p:spPr>
          <a:xfrm>
            <a:off x="75988" y="2807467"/>
            <a:ext cx="2988696" cy="295466"/>
          </a:xfrm>
          <a:prstGeom prst="rect">
            <a:avLst/>
          </a:prstGeom>
          <a:noFill/>
        </p:spPr>
        <p:txBody>
          <a:bodyPr wrap="square">
            <a:spAutoFit/>
          </a:bodyPr>
          <a:lstStyle/>
          <a:p>
            <a:pPr>
              <a:lnSpc>
                <a:spcPct val="110000"/>
              </a:lnSpc>
            </a:pPr>
            <a:r>
              <a:rPr kumimoji="1" lang="en-US" altLang="ja-JP" sz="1200" dirty="0">
                <a:latin typeface="BIZ UDPゴシック" panose="020B0400000000000000" pitchFamily="50" charset="-128"/>
                <a:ea typeface="BIZ UDPゴシック" panose="020B0400000000000000" pitchFamily="50" charset="-128"/>
              </a:rPr>
              <a:t>15</a:t>
            </a:r>
            <a:r>
              <a:rPr kumimoji="1" lang="ja-JP" altLang="en-US" sz="1200" dirty="0">
                <a:latin typeface="BIZ UDPゴシック" panose="020B0400000000000000" pitchFamily="50" charset="-128"/>
                <a:ea typeface="BIZ UDPゴシック" panose="020B0400000000000000" pitchFamily="50" charset="-128"/>
              </a:rPr>
              <a:t>項目の取組メニューから選びます</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694332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365</Words>
  <Application>Microsoft Office PowerPoint</Application>
  <PresentationFormat>A4 210 x 297 mm</PresentationFormat>
  <Paragraphs>54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游ゴシック</vt:lpstr>
      <vt:lpstr>游ゴシック Light</vt:lpstr>
      <vt:lpstr>Arial</vt:lpstr>
      <vt:lpstr>Calibri</vt:lpstr>
      <vt:lpstr>Calibri Light</vt:lpstr>
      <vt:lpstr>Office テーマ</vt:lpstr>
      <vt:lpstr>肥料価格高騰対策のごあんない ～肥料価格高騰に直面する農家の皆様を支援します～</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2022-08-12T02:27:43Z</dcterms:created>
  <dcterms:modified xsi:type="dcterms:W3CDTF">2022-09-14T08:15:53Z</dcterms:modified>
</cp:coreProperties>
</file>