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0"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B66"/>
    <a:srgbClr val="F69008"/>
    <a:srgbClr val="FF8A09"/>
    <a:srgbClr val="202C22"/>
    <a:srgbClr val="526E52"/>
    <a:srgbClr val="243024"/>
    <a:srgbClr val="1F231F"/>
    <a:srgbClr val="121412"/>
    <a:srgbClr val="0D0D0D"/>
    <a:srgbClr val="FFF3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7" autoAdjust="0"/>
    <p:restoredTop sz="94660"/>
  </p:normalViewPr>
  <p:slideViewPr>
    <p:cSldViewPr snapToGrid="0">
      <p:cViewPr varScale="1">
        <p:scale>
          <a:sx n="50" d="100"/>
          <a:sy n="50" d="100"/>
        </p:scale>
        <p:origin x="23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275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434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55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325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704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03383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679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0662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3118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3768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2281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32A743C-CB9E-48A9-9CD7-33BF9E4D86E5}" type="datetimeFigureOut">
              <a:rPr kumimoji="1" lang="ja-JP" altLang="en-US" smtClean="0"/>
              <a:t>2022/9/14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39838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43578" y="216827"/>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168924" y="229019"/>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FB1E7EC5-B959-49A6-B0A6-B827F871D37D}"/>
              </a:ext>
            </a:extLst>
          </p:cNvPr>
          <p:cNvSpPr>
            <a:spLocks noGrp="1"/>
          </p:cNvSpPr>
          <p:nvPr>
            <p:ph type="ctrTitle"/>
          </p:nvPr>
        </p:nvSpPr>
        <p:spPr>
          <a:xfrm>
            <a:off x="236741" y="280788"/>
            <a:ext cx="6362163" cy="744955"/>
          </a:xfrm>
          <a:ln>
            <a:noFill/>
          </a:ln>
        </p:spPr>
        <p:txBody>
          <a:bodyPr>
            <a:noAutofit/>
          </a:bodyPr>
          <a:lstStyle/>
          <a:p>
            <a:pPr>
              <a:lnSpc>
                <a:spcPct val="110000"/>
              </a:lnSpc>
            </a:pPr>
            <a:r>
              <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rPr>
              <a:t>肥料価格高騰対策のごあんない</a:t>
            </a:r>
            <a:br>
              <a:rPr kumimoji="1" lang="en-US" altLang="ja-JP" sz="3200" b="1" dirty="0">
                <a:ln w="82550">
                  <a:solidFill>
                    <a:srgbClr val="202C22"/>
                  </a:solidFill>
                </a:ln>
                <a:latin typeface="BIZ UDPゴシック" panose="020B0400000000000000" pitchFamily="50" charset="-128"/>
                <a:ea typeface="BIZ UDPゴシック" panose="020B0400000000000000" pitchFamily="50" charset="-128"/>
              </a:rPr>
            </a:br>
            <a:r>
              <a:rPr kumimoji="1" lang="ja-JP" altLang="en-US" sz="2000" b="1" dirty="0">
                <a:ln w="82550">
                  <a:solidFill>
                    <a:srgbClr val="202C22"/>
                  </a:solidFill>
                </a:ln>
                <a:latin typeface="BIZ UDPゴシック" panose="020B0400000000000000" pitchFamily="50" charset="-128"/>
                <a:ea typeface="BIZ UDPゴシック" panose="020B0400000000000000" pitchFamily="50" charset="-128"/>
              </a:rPr>
              <a:t>～肥料価格高騰に直面する農家の皆様を支援します～</a:t>
            </a:r>
            <a:endPar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275527" y="7261468"/>
            <a:ext cx="6362163" cy="221481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8" name="矢印: 五方向 17">
            <a:extLst>
              <a:ext uri="{FF2B5EF4-FFF2-40B4-BE49-F238E27FC236}">
                <a16:creationId xmlns:a16="http://schemas.microsoft.com/office/drawing/2014/main" id="{2D85C27F-AA44-4205-BF18-22558C58AF55}"/>
              </a:ext>
            </a:extLst>
          </p:cNvPr>
          <p:cNvSpPr/>
          <p:nvPr/>
        </p:nvSpPr>
        <p:spPr>
          <a:xfrm>
            <a:off x="264732" y="7079404"/>
            <a:ext cx="2308923"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申請に必要なもの</a:t>
            </a:r>
          </a:p>
        </p:txBody>
      </p:sp>
      <p:sp>
        <p:nvSpPr>
          <p:cNvPr id="7" name="テキスト ボックス 6">
            <a:extLst>
              <a:ext uri="{FF2B5EF4-FFF2-40B4-BE49-F238E27FC236}">
                <a16:creationId xmlns:a16="http://schemas.microsoft.com/office/drawing/2014/main" id="{03043AAA-AE94-4DB1-8EDC-6C9A01C82F40}"/>
              </a:ext>
            </a:extLst>
          </p:cNvPr>
          <p:cNvSpPr txBox="1"/>
          <p:nvPr/>
        </p:nvSpPr>
        <p:spPr>
          <a:xfrm>
            <a:off x="5464503" y="9501731"/>
            <a:ext cx="1079142"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裏面を参照</a:t>
            </a:r>
          </a:p>
        </p:txBody>
      </p:sp>
      <p:sp>
        <p:nvSpPr>
          <p:cNvPr id="25" name="タイトル 1">
            <a:extLst>
              <a:ext uri="{FF2B5EF4-FFF2-40B4-BE49-F238E27FC236}">
                <a16:creationId xmlns:a16="http://schemas.microsoft.com/office/drawing/2014/main" id="{9485ADF1-3526-4AB0-A941-7ECFAAEBFE54}"/>
              </a:ext>
            </a:extLst>
          </p:cNvPr>
          <p:cNvSpPr txBox="1">
            <a:spLocks/>
          </p:cNvSpPr>
          <p:nvPr/>
        </p:nvSpPr>
        <p:spPr>
          <a:xfrm>
            <a:off x="235391" y="280702"/>
            <a:ext cx="6362163" cy="744955"/>
          </a:xfrm>
          <a:prstGeom prst="rect">
            <a:avLst/>
          </a:prstGeom>
          <a:ln>
            <a:noFill/>
          </a:ln>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10000"/>
              </a:lnSpc>
            </a:pPr>
            <a:r>
              <a:rPr lang="ja-JP" altLang="en-US" sz="3200" b="1" dirty="0">
                <a:solidFill>
                  <a:srgbClr val="C9E77D"/>
                </a:solidFill>
                <a:latin typeface="BIZ UDPゴシック" panose="020B0400000000000000" pitchFamily="50" charset="-128"/>
                <a:ea typeface="BIZ UDPゴシック" panose="020B0400000000000000" pitchFamily="50" charset="-128"/>
              </a:rPr>
              <a:t>肥料価格高騰対策</a:t>
            </a:r>
            <a:r>
              <a:rPr lang="ja-JP" altLang="en-US" sz="3200" b="1" dirty="0">
                <a:solidFill>
                  <a:schemeClr val="bg1"/>
                </a:solidFill>
                <a:latin typeface="BIZ UDPゴシック" panose="020B0400000000000000" pitchFamily="50" charset="-128"/>
                <a:ea typeface="BIZ UDPゴシック" panose="020B0400000000000000" pitchFamily="50" charset="-128"/>
              </a:rPr>
              <a:t>のごあんない</a:t>
            </a:r>
            <a:br>
              <a:rPr lang="en-US" altLang="ja-JP" sz="3200" b="1" dirty="0">
                <a:solidFill>
                  <a:schemeClr val="bg1"/>
                </a:solidFill>
                <a:latin typeface="BIZ UDPゴシック" panose="020B0400000000000000" pitchFamily="50" charset="-128"/>
                <a:ea typeface="BIZ UDPゴシック" panose="020B0400000000000000" pitchFamily="50" charset="-128"/>
              </a:rPr>
            </a:br>
            <a:r>
              <a:rPr lang="ja-JP" altLang="en-US" sz="2000" b="1" dirty="0">
                <a:solidFill>
                  <a:schemeClr val="bg1"/>
                </a:solidFill>
                <a:latin typeface="BIZ UDPゴシック" panose="020B0400000000000000" pitchFamily="50" charset="-128"/>
                <a:ea typeface="BIZ UDPゴシック" panose="020B0400000000000000" pitchFamily="50" charset="-128"/>
              </a:rPr>
              <a:t>～肥料価格高騰に直面する農家の皆様を支援します～</a:t>
            </a:r>
            <a:endParaRPr lang="ja-JP" altLang="en-US" sz="3200" b="1" dirty="0">
              <a:solidFill>
                <a:schemeClr val="bg1"/>
              </a:solidFill>
              <a:latin typeface="BIZ UDPゴシック" panose="020B0400000000000000" pitchFamily="50" charset="-128"/>
              <a:ea typeface="BIZ UDPゴシック" panose="020B0400000000000000" pitchFamily="50" charset="-128"/>
            </a:endParaRPr>
          </a:p>
        </p:txBody>
      </p:sp>
      <p:grpSp>
        <p:nvGrpSpPr>
          <p:cNvPr id="13" name="グループ化 12"/>
          <p:cNvGrpSpPr/>
          <p:nvPr/>
        </p:nvGrpSpPr>
        <p:grpSpPr>
          <a:xfrm>
            <a:off x="1333876" y="9372600"/>
            <a:ext cx="5253192" cy="467945"/>
            <a:chOff x="2387600" y="9372600"/>
            <a:chExt cx="4199468" cy="467945"/>
          </a:xfrm>
        </p:grpSpPr>
        <p:cxnSp>
          <p:nvCxnSpPr>
            <p:cNvPr id="6" name="直線矢印コネクタ 5">
              <a:extLst>
                <a:ext uri="{FF2B5EF4-FFF2-40B4-BE49-F238E27FC236}">
                  <a16:creationId xmlns:a16="http://schemas.microsoft.com/office/drawing/2014/main" id="{C2957BB8-CD4C-40F9-B2E3-3EB7A2CD9391}"/>
                </a:ext>
              </a:extLst>
            </p:cNvPr>
            <p:cNvCxnSpPr>
              <a:cxnSpLocks/>
            </p:cNvCxnSpPr>
            <p:nvPr/>
          </p:nvCxnSpPr>
          <p:spPr>
            <a:xfrm>
              <a:off x="2387600" y="9840545"/>
              <a:ext cx="4199468" cy="0"/>
            </a:xfrm>
            <a:prstGeom prst="straightConnector1">
              <a:avLst/>
            </a:prstGeom>
            <a:ln w="38100">
              <a:solidFill>
                <a:srgbClr val="FABB66"/>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89A13A9D-10EC-4D06-B801-753500E57360}"/>
                </a:ext>
              </a:extLst>
            </p:cNvPr>
            <p:cNvCxnSpPr>
              <a:cxnSpLocks/>
            </p:cNvCxnSpPr>
            <p:nvPr/>
          </p:nvCxnSpPr>
          <p:spPr>
            <a:xfrm>
              <a:off x="2387600" y="9372600"/>
              <a:ext cx="0" cy="467945"/>
            </a:xfrm>
            <a:prstGeom prst="line">
              <a:avLst/>
            </a:prstGeom>
            <a:ln w="38100">
              <a:solidFill>
                <a:srgbClr val="FABB66"/>
              </a:solidFill>
            </a:ln>
          </p:spPr>
          <p:style>
            <a:lnRef idx="1">
              <a:schemeClr val="accent1"/>
            </a:lnRef>
            <a:fillRef idx="0">
              <a:schemeClr val="accent1"/>
            </a:fillRef>
            <a:effectRef idx="0">
              <a:schemeClr val="accent1"/>
            </a:effectRef>
            <a:fontRef idx="minor">
              <a:schemeClr val="tx1"/>
            </a:fontRef>
          </p:style>
        </p:cxnSp>
      </p:grpSp>
      <p:sp>
        <p:nvSpPr>
          <p:cNvPr id="67" name="四角形: 角を丸くする 7">
            <a:extLst>
              <a:ext uri="{FF2B5EF4-FFF2-40B4-BE49-F238E27FC236}">
                <a16:creationId xmlns:a16="http://schemas.microsoft.com/office/drawing/2014/main" id="{7952536A-D68D-46FC-9F20-9279CE7FDBF0}"/>
              </a:ext>
            </a:extLst>
          </p:cNvPr>
          <p:cNvSpPr/>
          <p:nvPr/>
        </p:nvSpPr>
        <p:spPr>
          <a:xfrm>
            <a:off x="133350" y="1117765"/>
            <a:ext cx="6565900" cy="1746729"/>
          </a:xfrm>
          <a:prstGeom prst="roundRect">
            <a:avLst/>
          </a:prstGeom>
          <a:solidFill>
            <a:schemeClr val="bg1"/>
          </a:solidFill>
          <a:ln w="44450" cmpd="sng">
            <a:solidFill>
              <a:srgbClr val="3A851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8" name="正方形/長方形 67">
            <a:extLst>
              <a:ext uri="{FF2B5EF4-FFF2-40B4-BE49-F238E27FC236}">
                <a16:creationId xmlns:a16="http://schemas.microsoft.com/office/drawing/2014/main" id="{134EA117-36AD-4EA6-A6A9-CB90F0684AA1}"/>
              </a:ext>
            </a:extLst>
          </p:cNvPr>
          <p:cNvSpPr/>
          <p:nvPr/>
        </p:nvSpPr>
        <p:spPr>
          <a:xfrm flipV="1">
            <a:off x="288405" y="3235741"/>
            <a:ext cx="6362163" cy="98424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9" name="矢印: 五方向 29">
            <a:extLst>
              <a:ext uri="{FF2B5EF4-FFF2-40B4-BE49-F238E27FC236}">
                <a16:creationId xmlns:a16="http://schemas.microsoft.com/office/drawing/2014/main" id="{60538687-AD17-4744-89A8-DE34AF74C3F8}"/>
              </a:ext>
            </a:extLst>
          </p:cNvPr>
          <p:cNvSpPr/>
          <p:nvPr/>
        </p:nvSpPr>
        <p:spPr>
          <a:xfrm>
            <a:off x="275527" y="3043138"/>
            <a:ext cx="291843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70" name="正方形/長方形 69">
            <a:extLst>
              <a:ext uri="{FF2B5EF4-FFF2-40B4-BE49-F238E27FC236}">
                <a16:creationId xmlns:a16="http://schemas.microsoft.com/office/drawing/2014/main" id="{51B2CDD0-7E9F-4CE8-9605-DA87324658B3}"/>
              </a:ext>
            </a:extLst>
          </p:cNvPr>
          <p:cNvSpPr/>
          <p:nvPr/>
        </p:nvSpPr>
        <p:spPr>
          <a:xfrm flipV="1">
            <a:off x="282932" y="4535767"/>
            <a:ext cx="6362163" cy="2427443"/>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71" name="矢印: 五方向 32">
            <a:extLst>
              <a:ext uri="{FF2B5EF4-FFF2-40B4-BE49-F238E27FC236}">
                <a16:creationId xmlns:a16="http://schemas.microsoft.com/office/drawing/2014/main" id="{EEDF2E6F-9508-42DF-8863-983FA0DC8305}"/>
              </a:ext>
            </a:extLst>
          </p:cNvPr>
          <p:cNvSpPr/>
          <p:nvPr/>
        </p:nvSpPr>
        <p:spPr>
          <a:xfrm>
            <a:off x="271082" y="4348386"/>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cxnSp>
        <p:nvCxnSpPr>
          <p:cNvPr id="72" name="直線コネクタ 71">
            <a:extLst>
              <a:ext uri="{FF2B5EF4-FFF2-40B4-BE49-F238E27FC236}">
                <a16:creationId xmlns:a16="http://schemas.microsoft.com/office/drawing/2014/main" id="{3B0506C5-64F9-4CBB-A270-3084A8ABF565}"/>
              </a:ext>
            </a:extLst>
          </p:cNvPr>
          <p:cNvCxnSpPr>
            <a:cxnSpLocks/>
          </p:cNvCxnSpPr>
          <p:nvPr/>
        </p:nvCxnSpPr>
        <p:spPr>
          <a:xfrm>
            <a:off x="514331" y="1642475"/>
            <a:ext cx="1906455"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C35EB3D6-0E0E-4A6B-A821-185FAE51078A}"/>
              </a:ext>
            </a:extLst>
          </p:cNvPr>
          <p:cNvCxnSpPr>
            <a:cxnSpLocks/>
          </p:cNvCxnSpPr>
          <p:nvPr/>
        </p:nvCxnSpPr>
        <p:spPr>
          <a:xfrm>
            <a:off x="1333876" y="2448838"/>
            <a:ext cx="1641948"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A9B90211-5BA3-4584-9C26-3141B476E620}"/>
              </a:ext>
            </a:extLst>
          </p:cNvPr>
          <p:cNvSpPr txBox="1"/>
          <p:nvPr/>
        </p:nvSpPr>
        <p:spPr>
          <a:xfrm>
            <a:off x="425608" y="1346306"/>
            <a:ext cx="6095859" cy="1269450"/>
          </a:xfrm>
          <a:prstGeom prst="rect">
            <a:avLst/>
          </a:prstGeom>
          <a:noFill/>
        </p:spPr>
        <p:txBody>
          <a:bodyPr wrap="square" rtlCol="0">
            <a:spAutoFit/>
          </a:bodyPr>
          <a:lstStyle/>
          <a:p>
            <a:pPr>
              <a:lnSpc>
                <a:spcPct val="125000"/>
              </a:lnSpc>
            </a:pPr>
            <a:r>
              <a:rPr kumimoji="1" lang="ja-JP" altLang="en-US" sz="2150" b="1" dirty="0">
                <a:latin typeface="BIZ UDPゴシック" panose="020B0400000000000000" pitchFamily="50" charset="-128"/>
                <a:ea typeface="BIZ UDPゴシック" panose="020B0400000000000000" pitchFamily="50" charset="-128"/>
              </a:rPr>
              <a:t>肥料価格の高騰</a:t>
            </a:r>
            <a:r>
              <a:rPr kumimoji="1" lang="ja-JP" altLang="en-US" sz="2150" dirty="0">
                <a:latin typeface="BIZ UDPゴシック" panose="020B0400000000000000" pitchFamily="50" charset="-128"/>
                <a:ea typeface="BIZ UDPゴシック" panose="020B0400000000000000" pitchFamily="50" charset="-128"/>
              </a:rPr>
              <a:t>による農業経営への影響緩和のため、化学肥料の低減に向けて取り組む農業者の皆様の</a:t>
            </a:r>
            <a:r>
              <a:rPr kumimoji="1" lang="ja-JP" altLang="en-US" sz="2150" b="1" dirty="0">
                <a:latin typeface="BIZ UDPゴシック" panose="020B0400000000000000" pitchFamily="50" charset="-128"/>
                <a:ea typeface="BIZ UDPゴシック" panose="020B0400000000000000" pitchFamily="50" charset="-128"/>
              </a:rPr>
              <a:t>肥料費を支援</a:t>
            </a:r>
            <a:r>
              <a:rPr kumimoji="1" lang="ja-JP" altLang="en-US" sz="2150" dirty="0">
                <a:latin typeface="BIZ UDPゴシック" panose="020B0400000000000000" pitchFamily="50" charset="-128"/>
                <a:ea typeface="BIZ UDPゴシック" panose="020B0400000000000000" pitchFamily="50" charset="-128"/>
              </a:rPr>
              <a:t>します。</a:t>
            </a:r>
            <a:endParaRPr kumimoji="1" lang="en-US" altLang="ja-JP" sz="2150" dirty="0">
              <a:latin typeface="BIZ UDPゴシック" panose="020B0400000000000000" pitchFamily="50" charset="-128"/>
              <a:ea typeface="BIZ UDPゴシック" panose="020B0400000000000000" pitchFamily="50" charset="-128"/>
            </a:endParaRPr>
          </a:p>
        </p:txBody>
      </p:sp>
      <p:cxnSp>
        <p:nvCxnSpPr>
          <p:cNvPr id="75" name="直線コネクタ 74">
            <a:extLst>
              <a:ext uri="{FF2B5EF4-FFF2-40B4-BE49-F238E27FC236}">
                <a16:creationId xmlns:a16="http://schemas.microsoft.com/office/drawing/2014/main" id="{243A19D7-D11D-4842-AC66-72B28BB37CB2}"/>
              </a:ext>
            </a:extLst>
          </p:cNvPr>
          <p:cNvCxnSpPr>
            <a:cxnSpLocks/>
          </p:cNvCxnSpPr>
          <p:nvPr/>
        </p:nvCxnSpPr>
        <p:spPr>
          <a:xfrm>
            <a:off x="651536" y="3730233"/>
            <a:ext cx="3642183"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973E253A-215C-4F1D-BA77-02A3F322EF2A}"/>
              </a:ext>
            </a:extLst>
          </p:cNvPr>
          <p:cNvSpPr txBox="1"/>
          <p:nvPr/>
        </p:nvSpPr>
        <p:spPr>
          <a:xfrm>
            <a:off x="548067" y="3487409"/>
            <a:ext cx="6091707" cy="630942"/>
          </a:xfrm>
          <a:prstGeom prst="rect">
            <a:avLst/>
          </a:prstGeom>
          <a:noFill/>
        </p:spPr>
        <p:txBody>
          <a:bodyPr wrap="square" rtlCol="0">
            <a:spAutoFit/>
          </a:bodyPr>
          <a:lstStyle/>
          <a:p>
            <a:r>
              <a:rPr kumimoji="1" lang="ja-JP" altLang="en-US" sz="1900" b="1" dirty="0">
                <a:latin typeface="BIZ UDPゴシック" panose="020B0400000000000000" pitchFamily="50" charset="-128"/>
                <a:ea typeface="BIZ UDPゴシック" panose="020B0400000000000000" pitchFamily="50" charset="-128"/>
              </a:rPr>
              <a:t>令和４年６月</a:t>
            </a:r>
            <a:r>
              <a:rPr kumimoji="1" lang="ja-JP" altLang="en-US" sz="1600" dirty="0">
                <a:latin typeface="BIZ UDPゴシック" panose="020B0400000000000000" pitchFamily="50" charset="-128"/>
                <a:ea typeface="BIZ UDPゴシック" panose="020B0400000000000000" pitchFamily="50" charset="-128"/>
              </a:rPr>
              <a:t>から</a:t>
            </a:r>
            <a:r>
              <a:rPr kumimoji="1" lang="ja-JP" altLang="en-US" sz="1900" b="1" dirty="0">
                <a:latin typeface="BIZ UDPゴシック" panose="020B0400000000000000" pitchFamily="50" charset="-128"/>
                <a:ea typeface="BIZ UDPゴシック" panose="020B0400000000000000" pitchFamily="50" charset="-128"/>
              </a:rPr>
              <a:t>令和５年５月</a:t>
            </a:r>
            <a:r>
              <a:rPr kumimoji="1" lang="ja-JP" altLang="en-US" sz="1600" dirty="0">
                <a:latin typeface="BIZ UDPゴシック" panose="020B0400000000000000" pitchFamily="50" charset="-128"/>
                <a:ea typeface="BIZ UDPゴシック" panose="020B0400000000000000" pitchFamily="50" charset="-128"/>
              </a:rPr>
              <a:t>に購入した肥料（本年の秋肥と来年の春肥として使用する肥料）が対象です。</a:t>
            </a:r>
          </a:p>
        </p:txBody>
      </p:sp>
      <p:pic>
        <p:nvPicPr>
          <p:cNvPr id="77" name="Picture 2">
            <a:extLst>
              <a:ext uri="{FF2B5EF4-FFF2-40B4-BE49-F238E27FC236}">
                <a16:creationId xmlns:a16="http://schemas.microsoft.com/office/drawing/2014/main" id="{FB178045-0BE8-4120-8585-FE1D5F7F478F}"/>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rot="692439">
            <a:off x="6080223" y="2086199"/>
            <a:ext cx="771020" cy="771020"/>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10">
            <a:extLst>
              <a:ext uri="{FF2B5EF4-FFF2-40B4-BE49-F238E27FC236}">
                <a16:creationId xmlns:a16="http://schemas.microsoft.com/office/drawing/2014/main" id="{F4D8E8E9-F4D9-4F12-883B-8B609134B0C7}"/>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rot="21083526">
            <a:off x="5699688" y="2425032"/>
            <a:ext cx="664337" cy="664337"/>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a:extLst>
              <a:ext uri="{FF2B5EF4-FFF2-40B4-BE49-F238E27FC236}">
                <a16:creationId xmlns:a16="http://schemas.microsoft.com/office/drawing/2014/main" id="{A7472EE5-C023-4BC1-ADAB-92070E9538CC}"/>
              </a:ext>
            </a:extLst>
          </p:cNvPr>
          <p:cNvSpPr txBox="1"/>
          <p:nvPr/>
        </p:nvSpPr>
        <p:spPr>
          <a:xfrm>
            <a:off x="1307710" y="5690180"/>
            <a:ext cx="532998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353736" y="5675747"/>
            <a:ext cx="918459"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sp>
        <p:nvSpPr>
          <p:cNvPr id="39" name="大かっこ 38">
            <a:extLst>
              <a:ext uri="{FF2B5EF4-FFF2-40B4-BE49-F238E27FC236}">
                <a16:creationId xmlns:a16="http://schemas.microsoft.com/office/drawing/2014/main" id="{7F25A3B5-9F9B-44B8-B022-BAF02F9EB705}"/>
              </a:ext>
            </a:extLst>
          </p:cNvPr>
          <p:cNvSpPr/>
          <p:nvPr/>
        </p:nvSpPr>
        <p:spPr>
          <a:xfrm>
            <a:off x="477009" y="6070753"/>
            <a:ext cx="5106529" cy="81164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C130C443-D86A-40E3-B1A4-A3B02A8BDE7A}"/>
              </a:ext>
            </a:extLst>
          </p:cNvPr>
          <p:cNvSpPr/>
          <p:nvPr/>
        </p:nvSpPr>
        <p:spPr>
          <a:xfrm>
            <a:off x="2252740" y="6124094"/>
            <a:ext cx="3174922" cy="663312"/>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1885694" y="6097564"/>
            <a:ext cx="422340"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err="1">
                <a:latin typeface="BIZ UDPゴシック" panose="020B0400000000000000" pitchFamily="50" charset="-128"/>
                <a:ea typeface="BIZ UDPゴシック" panose="020B0400000000000000" pitchFamily="50" charset="-128"/>
              </a:rPr>
              <a:t>ー</a:t>
            </a:r>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581465" y="6301958"/>
            <a:ext cx="1273377"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当年の肥料費</a:t>
            </a:r>
          </a:p>
        </p:txBody>
      </p:sp>
      <p:sp>
        <p:nvSpPr>
          <p:cNvPr id="43" name="テキスト ボックス 42">
            <a:extLst>
              <a:ext uri="{FF2B5EF4-FFF2-40B4-BE49-F238E27FC236}">
                <a16:creationId xmlns:a16="http://schemas.microsoft.com/office/drawing/2014/main" id="{3737548A-9990-4245-BC9F-81434D8EFF64}"/>
              </a:ext>
            </a:extLst>
          </p:cNvPr>
          <p:cNvSpPr txBox="1"/>
          <p:nvPr/>
        </p:nvSpPr>
        <p:spPr>
          <a:xfrm>
            <a:off x="3479089" y="6354113"/>
            <a:ext cx="851120" cy="3693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統計データ</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を基に決定</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655644" y="6428368"/>
            <a:ext cx="1096312" cy="246221"/>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485439" y="6365368"/>
            <a:ext cx="732850" cy="359522"/>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7" name="大かっこ 46">
            <a:extLst>
              <a:ext uri="{FF2B5EF4-FFF2-40B4-BE49-F238E27FC236}">
                <a16:creationId xmlns:a16="http://schemas.microsoft.com/office/drawing/2014/main" id="{254E0CC3-EF32-480B-AA72-22CF69137EBE}"/>
              </a:ext>
            </a:extLst>
          </p:cNvPr>
          <p:cNvSpPr/>
          <p:nvPr/>
        </p:nvSpPr>
        <p:spPr>
          <a:xfrm>
            <a:off x="4611878" y="6371718"/>
            <a:ext cx="478948" cy="34684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pSp>
        <p:nvGrpSpPr>
          <p:cNvPr id="11" name="グループ化 10"/>
          <p:cNvGrpSpPr/>
          <p:nvPr/>
        </p:nvGrpSpPr>
        <p:grpSpPr>
          <a:xfrm>
            <a:off x="621552" y="4773803"/>
            <a:ext cx="5711274" cy="861774"/>
            <a:chOff x="-6129946" y="4380573"/>
            <a:chExt cx="5711274" cy="861774"/>
          </a:xfrm>
        </p:grpSpPr>
        <p:cxnSp>
          <p:nvCxnSpPr>
            <p:cNvPr id="49" name="直線コネクタ 48">
              <a:extLst>
                <a:ext uri="{FF2B5EF4-FFF2-40B4-BE49-F238E27FC236}">
                  <a16:creationId xmlns:a16="http://schemas.microsoft.com/office/drawing/2014/main" id="{2BCF06AC-6221-4175-A037-895644F66345}"/>
                </a:ext>
              </a:extLst>
            </p:cNvPr>
            <p:cNvCxnSpPr>
              <a:cxnSpLocks/>
            </p:cNvCxnSpPr>
            <p:nvPr/>
          </p:nvCxnSpPr>
          <p:spPr>
            <a:xfrm>
              <a:off x="-4759385" y="4860888"/>
              <a:ext cx="4248000"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3802A3C-3D3D-4D46-97E9-B6DEE0A87865}"/>
                </a:ext>
              </a:extLst>
            </p:cNvPr>
            <p:cNvSpPr txBox="1"/>
            <p:nvPr/>
          </p:nvSpPr>
          <p:spPr>
            <a:xfrm>
              <a:off x="-6129946" y="4380573"/>
              <a:ext cx="5711274" cy="86177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化学肥料低減の取組を行った上で前年度から増加した肥料費について、その</a:t>
              </a:r>
              <a:r>
                <a:rPr kumimoji="1" lang="en-US" altLang="ja-JP" b="1" dirty="0">
                  <a:latin typeface="BIZ UDPゴシック" panose="020B0400000000000000" pitchFamily="50" charset="-128"/>
                  <a:ea typeface="BIZ UDPゴシック" panose="020B0400000000000000" pitchFamily="50" charset="-128"/>
                </a:rPr>
                <a:t>85%</a:t>
              </a:r>
              <a:r>
                <a:rPr kumimoji="1" lang="ja-JP" altLang="en-US" b="1" dirty="0">
                  <a:latin typeface="BIZ UDPゴシック" panose="020B0400000000000000" pitchFamily="50" charset="-128"/>
                  <a:ea typeface="BIZ UDPゴシック" panose="020B0400000000000000" pitchFamily="50" charset="-128"/>
                </a:rPr>
                <a:t>（国支援分</a:t>
              </a:r>
              <a:r>
                <a:rPr kumimoji="1" lang="en-US" altLang="ja-JP" b="1" dirty="0">
                  <a:latin typeface="BIZ UDPゴシック" panose="020B0400000000000000" pitchFamily="50" charset="-128"/>
                  <a:ea typeface="BIZ UDPゴシック" panose="020B0400000000000000" pitchFamily="50" charset="-128"/>
                </a:rPr>
                <a:t>70</a:t>
              </a:r>
              <a:r>
                <a:rPr kumimoji="1" lang="ja-JP" altLang="en-US" b="1" dirty="0">
                  <a:latin typeface="BIZ UDPゴシック" panose="020B0400000000000000" pitchFamily="50" charset="-128"/>
                  <a:ea typeface="BIZ UDPゴシック" panose="020B0400000000000000" pitchFamily="50" charset="-128"/>
                </a:rPr>
                <a:t>％及び県支援分</a:t>
              </a:r>
              <a:r>
                <a:rPr kumimoji="1" lang="en-US" altLang="ja-JP" b="1" dirty="0">
                  <a:latin typeface="BIZ UDPゴシック" panose="020B0400000000000000" pitchFamily="50" charset="-128"/>
                  <a:ea typeface="BIZ UDPゴシック" panose="020B0400000000000000" pitchFamily="50" charset="-128"/>
                </a:rPr>
                <a:t>15</a:t>
              </a:r>
              <a:r>
                <a:rPr kumimoji="1" lang="ja-JP" altLang="en-US" b="1"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を支援金として交付します。</a:t>
              </a:r>
              <a:endParaRPr kumimoji="1" lang="en-US" altLang="ja-JP" sz="1400" dirty="0">
                <a:latin typeface="BIZ UDPゴシック" panose="020B0400000000000000" pitchFamily="50" charset="-128"/>
                <a:ea typeface="BIZ UDPゴシック" panose="020B0400000000000000" pitchFamily="50" charset="-128"/>
              </a:endParaRPr>
            </a:p>
          </p:txBody>
        </p:sp>
      </p:grpSp>
      <p:sp>
        <p:nvSpPr>
          <p:cNvPr id="10" name="正方形/長方形 9"/>
          <p:cNvSpPr/>
          <p:nvPr/>
        </p:nvSpPr>
        <p:spPr>
          <a:xfrm>
            <a:off x="5558267" y="6257576"/>
            <a:ext cx="1056700" cy="369332"/>
          </a:xfrm>
          <a:prstGeom prst="rect">
            <a:avLst/>
          </a:prstGeom>
        </p:spPr>
        <p:txBody>
          <a:bodyPr wrap="none">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 </a:t>
            </a:r>
            <a:r>
              <a:rPr kumimoji="1" lang="ja-JP" altLang="en-US" b="1" u="sng" dirty="0">
                <a:solidFill>
                  <a:srgbClr val="E24100"/>
                </a:solidFill>
                <a:latin typeface="BIZ UDPゴシック" panose="020B0400000000000000" pitchFamily="50" charset="-128"/>
                <a:ea typeface="BIZ UDPゴシック" panose="020B0400000000000000" pitchFamily="50" charset="-128"/>
              </a:rPr>
              <a:t>０</a:t>
            </a:r>
            <a:r>
              <a:rPr kumimoji="1" lang="en-US" altLang="ja-JP" b="1" u="sng" dirty="0">
                <a:solidFill>
                  <a:srgbClr val="E24100"/>
                </a:solidFill>
                <a:latin typeface="BIZ UDPゴシック" panose="020B0400000000000000" pitchFamily="50" charset="-128"/>
                <a:ea typeface="BIZ UDPゴシック" panose="020B0400000000000000" pitchFamily="50" charset="-128"/>
              </a:rPr>
              <a:t>.85</a:t>
            </a:r>
            <a:endParaRPr kumimoji="1" lang="ja-JP" altLang="en-US" sz="1600" b="1" dirty="0">
              <a:latin typeface="BIZ UDPゴシック" panose="020B0400000000000000" pitchFamily="50" charset="-128"/>
              <a:ea typeface="BIZ UDPゴシック" panose="020B0400000000000000" pitchFamily="50" charset="-128"/>
            </a:endParaRPr>
          </a:p>
        </p:txBody>
      </p:sp>
      <p:grpSp>
        <p:nvGrpSpPr>
          <p:cNvPr id="12" name="グループ化 11"/>
          <p:cNvGrpSpPr/>
          <p:nvPr/>
        </p:nvGrpSpPr>
        <p:grpSpPr>
          <a:xfrm>
            <a:off x="296833" y="7443525"/>
            <a:ext cx="6300721" cy="1992853"/>
            <a:chOff x="-6380621" y="6674589"/>
            <a:chExt cx="6300721" cy="1992853"/>
          </a:xfrm>
        </p:grpSpPr>
        <p:cxnSp>
          <p:nvCxnSpPr>
            <p:cNvPr id="52" name="直線コネクタ 51">
              <a:extLst>
                <a:ext uri="{FF2B5EF4-FFF2-40B4-BE49-F238E27FC236}">
                  <a16:creationId xmlns:a16="http://schemas.microsoft.com/office/drawing/2014/main" id="{922E792A-0EF5-4D33-BCEA-7DFA8ECF26AB}"/>
                </a:ext>
              </a:extLst>
            </p:cNvPr>
            <p:cNvCxnSpPr>
              <a:cxnSpLocks/>
            </p:cNvCxnSpPr>
            <p:nvPr/>
          </p:nvCxnSpPr>
          <p:spPr>
            <a:xfrm>
              <a:off x="-4596027" y="7490771"/>
              <a:ext cx="1081632"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131DF234-1A57-457B-957E-0DFC0E77AB29}"/>
                </a:ext>
              </a:extLst>
            </p:cNvPr>
            <p:cNvCxnSpPr>
              <a:cxnSpLocks/>
            </p:cNvCxnSpPr>
            <p:nvPr/>
          </p:nvCxnSpPr>
          <p:spPr>
            <a:xfrm>
              <a:off x="-6009450" y="8269705"/>
              <a:ext cx="1471356"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78DB0419-731B-47C0-AEBB-BD65D28334F5}"/>
                </a:ext>
              </a:extLst>
            </p:cNvPr>
            <p:cNvCxnSpPr>
              <a:cxnSpLocks/>
            </p:cNvCxnSpPr>
            <p:nvPr/>
          </p:nvCxnSpPr>
          <p:spPr>
            <a:xfrm flipV="1">
              <a:off x="-3404821" y="8263355"/>
              <a:ext cx="862472" cy="635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66FA66AD-2C0B-4262-BC01-87CDB95B6D28}"/>
                </a:ext>
              </a:extLst>
            </p:cNvPr>
            <p:cNvCxnSpPr>
              <a:cxnSpLocks/>
            </p:cNvCxnSpPr>
            <p:nvPr/>
          </p:nvCxnSpPr>
          <p:spPr>
            <a:xfrm>
              <a:off x="-5947665" y="8505158"/>
              <a:ext cx="1440000"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CA54A6AE-691C-452B-BD44-9212CBBDF77E}"/>
                </a:ext>
              </a:extLst>
            </p:cNvPr>
            <p:cNvSpPr txBox="1"/>
            <p:nvPr/>
          </p:nvSpPr>
          <p:spPr>
            <a:xfrm>
              <a:off x="-6380621" y="6674589"/>
              <a:ext cx="6300721" cy="1992853"/>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次の２つがあれば申請できます。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600" dirty="0">
                  <a:solidFill>
                    <a:srgbClr val="3A851F"/>
                  </a:solidFill>
                  <a:latin typeface="BIZ UDPゴシック" panose="020B0400000000000000" pitchFamily="50" charset="-128"/>
                  <a:ea typeface="BIZ UDPゴシック" panose="020B0400000000000000" pitchFamily="50" charset="-128"/>
                </a:rPr>
                <a:t>➊</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本年秋肥</a:t>
              </a:r>
              <a:r>
                <a:rPr kumimoji="1" lang="ja-JP" altLang="en-US" sz="1100" dirty="0">
                  <a:latin typeface="BIZ UDPゴシック" panose="020B0400000000000000" pitchFamily="50" charset="-128"/>
                  <a:ea typeface="BIZ UDPゴシック" panose="020B0400000000000000" pitchFamily="50" charset="-128"/>
                </a:rPr>
                <a:t>（令和４年６月～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月に注文）</a:t>
              </a:r>
              <a:r>
                <a:rPr kumimoji="1" lang="ja-JP" altLang="en-US" sz="1400" dirty="0">
                  <a:latin typeface="BIZ UDPゴシック" panose="020B0400000000000000" pitchFamily="50" charset="-128"/>
                  <a:ea typeface="BIZ UDPゴシック" panose="020B0400000000000000" pitchFamily="50" charset="-128"/>
                </a:rPr>
                <a:t>、来年春肥</a:t>
              </a:r>
              <a:r>
                <a:rPr kumimoji="1" lang="ja-JP" altLang="en-US" sz="1100" dirty="0">
                  <a:latin typeface="BIZ UDPゴシック" panose="020B0400000000000000" pitchFamily="50" charset="-128"/>
                  <a:ea typeface="BIZ UDPゴシック" panose="020B0400000000000000" pitchFamily="50" charset="-128"/>
                </a:rPr>
                <a:t>（令和４年</a:t>
              </a:r>
              <a:r>
                <a:rPr kumimoji="1" lang="en-US" altLang="ja-JP" sz="1100" dirty="0">
                  <a:latin typeface="BIZ UDPゴシック" panose="020B0400000000000000" pitchFamily="50" charset="-128"/>
                  <a:ea typeface="BIZ UDPゴシック" panose="020B0400000000000000" pitchFamily="50" charset="-128"/>
                </a:rPr>
                <a:t>11</a:t>
              </a:r>
              <a:r>
                <a:rPr kumimoji="1" lang="ja-JP" altLang="en-US" sz="1100" dirty="0">
                  <a:latin typeface="BIZ UDPゴシック" panose="020B0400000000000000" pitchFamily="50" charset="-128"/>
                  <a:ea typeface="BIZ UDPゴシック" panose="020B0400000000000000" pitchFamily="50" charset="-128"/>
                </a:rPr>
                <a:t>月～令和５年５月に注文）の購入価格がわかるもの</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注文票</a:t>
              </a:r>
              <a:r>
                <a:rPr kumimoji="1" lang="ja-JP" altLang="en-US" sz="1400" dirty="0">
                  <a:latin typeface="BIZ UDPゴシック" panose="020B0400000000000000" pitchFamily="50" charset="-128"/>
                  <a:ea typeface="BIZ UDPゴシック" panose="020B0400000000000000" pitchFamily="50" charset="-128"/>
                </a:rPr>
                <a:t>など）</a:t>
              </a:r>
              <a:endParaRPr kumimoji="1" lang="en-US" altLang="ja-JP" sz="1400" b="1"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本年秋肥と来年春肥は、それぞれをまとめて、別々に申請してください。</a:t>
              </a:r>
              <a:endParaRPr kumimoji="1" lang="en-US" altLang="ja-JP" sz="1200"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注文票のほか、領収書または請求書が必要です。</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solidFill>
                    <a:srgbClr val="3A851F"/>
                  </a:solidFill>
                  <a:latin typeface="BIZ UDPゴシック" panose="020B0400000000000000" pitchFamily="50" charset="-128"/>
                  <a:ea typeface="BIZ UDPゴシック" panose="020B0400000000000000" pitchFamily="50" charset="-128"/>
                </a:rPr>
                <a:t>❷</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化学肥料低減</a:t>
              </a:r>
              <a:r>
                <a:rPr kumimoji="1" lang="ja-JP" altLang="en-US" sz="1400" dirty="0">
                  <a:latin typeface="BIZ UDPゴシック" panose="020B0400000000000000" pitchFamily="50" charset="-128"/>
                  <a:ea typeface="BIZ UDPゴシック" panose="020B0400000000000000" pitchFamily="50" charset="-128"/>
                </a:rPr>
                <a:t>に向けた取組に</a:t>
              </a:r>
              <a:r>
                <a:rPr kumimoji="1" lang="ja-JP" altLang="en-US" b="1" dirty="0">
                  <a:latin typeface="BIZ UDPゴシック" panose="020B0400000000000000" pitchFamily="50" charset="-128"/>
                  <a:ea typeface="BIZ UDPゴシック" panose="020B0400000000000000" pitchFamily="50" charset="-128"/>
                </a:rPr>
                <a:t>２つ以上</a:t>
              </a:r>
              <a:r>
                <a:rPr kumimoji="1" lang="ja-JP" altLang="en-US" sz="1400" dirty="0">
                  <a:latin typeface="BIZ UDPゴシック" panose="020B0400000000000000" pitchFamily="50" charset="-128"/>
                  <a:ea typeface="BIZ UDPゴシック" panose="020B0400000000000000" pitchFamily="50" charset="-128"/>
                </a:rPr>
                <a:t>取り組むこと</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（１５項目の取組メニューから選択して申告していただきます。）</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46" name="大かっこ 45">
              <a:extLst>
                <a:ext uri="{FF2B5EF4-FFF2-40B4-BE49-F238E27FC236}">
                  <a16:creationId xmlns:a16="http://schemas.microsoft.com/office/drawing/2014/main" id="{0E29604C-427C-431D-BE36-47CF7D032EF6}"/>
                </a:ext>
              </a:extLst>
            </p:cNvPr>
            <p:cNvSpPr/>
            <p:nvPr/>
          </p:nvSpPr>
          <p:spPr>
            <a:xfrm>
              <a:off x="-6074088" y="7586599"/>
              <a:ext cx="4999718" cy="427586"/>
            </a:xfrm>
            <a:prstGeom prst="bracketPair">
              <a:avLst>
                <a:gd name="adj" fmla="val 2068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23220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1806E5C5-89E2-4928-94D4-8EB5583E787D}"/>
              </a:ext>
            </a:extLst>
          </p:cNvPr>
          <p:cNvSpPr/>
          <p:nvPr/>
        </p:nvSpPr>
        <p:spPr>
          <a:xfrm flipV="1">
            <a:off x="254197" y="3984874"/>
            <a:ext cx="6362163" cy="1093695"/>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pic>
        <p:nvPicPr>
          <p:cNvPr id="3" name="図 2"/>
          <p:cNvPicPr>
            <a:picLocks noChangeAspect="1"/>
          </p:cNvPicPr>
          <p:nvPr/>
        </p:nvPicPr>
        <p:blipFill>
          <a:blip r:embed="rId2"/>
          <a:stretch>
            <a:fillRect/>
          </a:stretch>
        </p:blipFill>
        <p:spPr>
          <a:xfrm>
            <a:off x="532366" y="520846"/>
            <a:ext cx="5695439" cy="3199396"/>
          </a:xfrm>
          <a:prstGeom prst="rect">
            <a:avLst/>
          </a:prstGeom>
        </p:spPr>
      </p:pic>
      <p:sp>
        <p:nvSpPr>
          <p:cNvPr id="8" name="正方形/長方形 7">
            <a:extLst>
              <a:ext uri="{FF2B5EF4-FFF2-40B4-BE49-F238E27FC236}">
                <a16:creationId xmlns:a16="http://schemas.microsoft.com/office/drawing/2014/main" id="{330ED366-C7E9-43E8-AB13-D9596F28C5C6}"/>
              </a:ext>
            </a:extLst>
          </p:cNvPr>
          <p:cNvSpPr/>
          <p:nvPr/>
        </p:nvSpPr>
        <p:spPr>
          <a:xfrm>
            <a:off x="3385750" y="3154511"/>
            <a:ext cx="2755557" cy="545620"/>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5E68252-EB0A-4C52-B28B-8A5B1BDCD9EA}"/>
              </a:ext>
            </a:extLst>
          </p:cNvPr>
          <p:cNvSpPr/>
          <p:nvPr/>
        </p:nvSpPr>
        <p:spPr>
          <a:xfrm>
            <a:off x="329381" y="72552"/>
            <a:ext cx="3537769"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農業者の皆様に記入いただくもの</a:t>
            </a:r>
          </a:p>
        </p:txBody>
      </p:sp>
      <p:sp>
        <p:nvSpPr>
          <p:cNvPr id="4" name="テキスト ボックス 3">
            <a:extLst>
              <a:ext uri="{FF2B5EF4-FFF2-40B4-BE49-F238E27FC236}">
                <a16:creationId xmlns:a16="http://schemas.microsoft.com/office/drawing/2014/main" id="{4CE883FD-01F7-4106-AFDA-6AC24AE7DF77}"/>
              </a:ext>
            </a:extLst>
          </p:cNvPr>
          <p:cNvSpPr txBox="1"/>
          <p:nvPr/>
        </p:nvSpPr>
        <p:spPr>
          <a:xfrm>
            <a:off x="3822336" y="3139870"/>
            <a:ext cx="1800493" cy="307777"/>
          </a:xfrm>
          <a:prstGeom prst="rect">
            <a:avLst/>
          </a:prstGeom>
          <a:noFill/>
        </p:spPr>
        <p:txBody>
          <a:bodyPr wrap="none" rtlCol="0">
            <a:spAutoFit/>
          </a:bodyPr>
          <a:lstStyle/>
          <a:p>
            <a:pPr>
              <a:spcAft>
                <a:spcPts val="5000"/>
              </a:spcAft>
            </a:pPr>
            <a:r>
              <a:rPr kumimoji="1" lang="ja-JP" altLang="en-US" sz="1400" b="1" dirty="0"/>
              <a:t>○　　　　　　　○</a:t>
            </a:r>
            <a:endParaRPr kumimoji="1" lang="en-US" altLang="ja-JP" sz="1400" b="1" dirty="0"/>
          </a:p>
        </p:txBody>
      </p:sp>
      <p:pic>
        <p:nvPicPr>
          <p:cNvPr id="25" name="Picture 6">
            <a:extLst>
              <a:ext uri="{FF2B5EF4-FFF2-40B4-BE49-F238E27FC236}">
                <a16:creationId xmlns:a16="http://schemas.microsoft.com/office/drawing/2014/main" id="{9F66A69C-258B-4DB3-A1BF-2DBBD76B7139}"/>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a:stretch/>
        </p:blipFill>
        <p:spPr bwMode="auto">
          <a:xfrm>
            <a:off x="15819" y="15875"/>
            <a:ext cx="633258" cy="5905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a:extLst>
              <a:ext uri="{FF2B5EF4-FFF2-40B4-BE49-F238E27FC236}">
                <a16:creationId xmlns:a16="http://schemas.microsoft.com/office/drawing/2014/main" id="{C314C71A-23B7-4D62-926E-051A4C1E819F}"/>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a:stretch/>
        </p:blipFill>
        <p:spPr bwMode="auto">
          <a:xfrm>
            <a:off x="3547454" y="-3653"/>
            <a:ext cx="633258" cy="61007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グループ化 6"/>
          <p:cNvGrpSpPr/>
          <p:nvPr/>
        </p:nvGrpSpPr>
        <p:grpSpPr>
          <a:xfrm>
            <a:off x="2486827" y="753070"/>
            <a:ext cx="3446301" cy="2139913"/>
            <a:chOff x="-4485856" y="4780873"/>
            <a:chExt cx="3446301" cy="2139913"/>
          </a:xfrm>
        </p:grpSpPr>
        <p:sp>
          <p:nvSpPr>
            <p:cNvPr id="21" name="フリーフォーム: 図形 20">
              <a:extLst>
                <a:ext uri="{FF2B5EF4-FFF2-40B4-BE49-F238E27FC236}">
                  <a16:creationId xmlns:a16="http://schemas.microsoft.com/office/drawing/2014/main" id="{545AA9F0-400B-40F6-8951-856966B2FADF}"/>
                </a:ext>
              </a:extLst>
            </p:cNvPr>
            <p:cNvSpPr/>
            <p:nvPr/>
          </p:nvSpPr>
          <p:spPr>
            <a:xfrm>
              <a:off x="-4485856" y="4795555"/>
              <a:ext cx="3446301" cy="2125231"/>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343169">
                  <a:moveTo>
                    <a:pt x="211268" y="0"/>
                  </a:moveTo>
                  <a:lnTo>
                    <a:pt x="3235033" y="0"/>
                  </a:lnTo>
                  <a:cubicBezTo>
                    <a:pt x="3351713" y="0"/>
                    <a:pt x="3446301" y="94588"/>
                    <a:pt x="3446301" y="211268"/>
                  </a:cubicBezTo>
                  <a:lnTo>
                    <a:pt x="3446301" y="1495255"/>
                  </a:lnTo>
                  <a:cubicBezTo>
                    <a:pt x="3446301" y="1611935"/>
                    <a:pt x="3351713" y="1706523"/>
                    <a:pt x="3235033" y="1706523"/>
                  </a:cubicBezTo>
                  <a:lnTo>
                    <a:pt x="3107862" y="1706523"/>
                  </a:lnTo>
                  <a:lnTo>
                    <a:pt x="3135911" y="2343169"/>
                  </a:lnTo>
                  <a:lnTo>
                    <a:pt x="2782348" y="1706523"/>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263" name="直線コネクタ 262">
              <a:extLst>
                <a:ext uri="{FF2B5EF4-FFF2-40B4-BE49-F238E27FC236}">
                  <a16:creationId xmlns:a16="http://schemas.microsoft.com/office/drawing/2014/main" id="{E4BFC3CE-D9F4-40DB-B5FB-1B6E553C80B4}"/>
                </a:ext>
              </a:extLst>
            </p:cNvPr>
            <p:cNvCxnSpPr>
              <a:cxnSpLocks/>
            </p:cNvCxnSpPr>
            <p:nvPr/>
          </p:nvCxnSpPr>
          <p:spPr>
            <a:xfrm>
              <a:off x="-4163025" y="5375436"/>
              <a:ext cx="1721207"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225DEFF8-CBCF-4DCD-B5FF-5ACEAE96885F}"/>
                </a:ext>
              </a:extLst>
            </p:cNvPr>
            <p:cNvCxnSpPr>
              <a:cxnSpLocks/>
            </p:cNvCxnSpPr>
            <p:nvPr/>
          </p:nvCxnSpPr>
          <p:spPr>
            <a:xfrm>
              <a:off x="-2044092" y="5817257"/>
              <a:ext cx="810429"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62D359C-2152-4486-BBC5-9250654E65AC}"/>
                </a:ext>
              </a:extLst>
            </p:cNvPr>
            <p:cNvCxnSpPr>
              <a:cxnSpLocks/>
            </p:cNvCxnSpPr>
            <p:nvPr/>
          </p:nvCxnSpPr>
          <p:spPr>
            <a:xfrm>
              <a:off x="-3584674" y="5641135"/>
              <a:ext cx="2338654"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6C60F31E-46BC-4ED3-A306-FDBADD5F3724}"/>
                </a:ext>
              </a:extLst>
            </p:cNvPr>
            <p:cNvCxnSpPr>
              <a:cxnSpLocks/>
            </p:cNvCxnSpPr>
            <p:nvPr/>
          </p:nvCxnSpPr>
          <p:spPr>
            <a:xfrm>
              <a:off x="-4163025" y="6013551"/>
              <a:ext cx="2954076"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95A6272-D3C5-47CD-97E1-922551A0387C}"/>
                </a:ext>
              </a:extLst>
            </p:cNvPr>
            <p:cNvSpPr txBox="1"/>
            <p:nvPr/>
          </p:nvSpPr>
          <p:spPr>
            <a:xfrm>
              <a:off x="-4390481" y="4780873"/>
              <a:ext cx="3350926" cy="1538883"/>
            </a:xfrm>
            <a:prstGeom prst="rect">
              <a:avLst/>
            </a:prstGeom>
            <a:noFill/>
          </p:spPr>
          <p:txBody>
            <a:bodyPr wrap="square">
              <a:spAutoFit/>
            </a:bodyPr>
            <a:lstStyle/>
            <a:p>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令和４年度又は令和５年度の取組」</a:t>
              </a:r>
              <a:r>
                <a:rPr kumimoji="1" lang="ja-JP" altLang="en-US" sz="1200" dirty="0">
                  <a:latin typeface="BIZ UDPゴシック" panose="020B0400000000000000" pitchFamily="50" charset="-128"/>
                  <a:ea typeface="BIZ UDPゴシック" panose="020B0400000000000000" pitchFamily="50" charset="-128"/>
                </a:rPr>
                <a:t>欄のうち、取り組めるものに〇を記入してください。</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pPr marL="171450" indent="-171450">
                <a:lnSpc>
                  <a:spcPts val="1440"/>
                </a:lnSpc>
                <a:spcAft>
                  <a:spcPts val="600"/>
                </a:spcAft>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２つ以上に〇が付けば</a:t>
              </a:r>
              <a:r>
                <a:rPr kumimoji="1" lang="en-US" altLang="ja-JP" sz="1200" dirty="0">
                  <a:latin typeface="BIZ UDPゴシック" panose="020B0400000000000000" pitchFamily="50" charset="-128"/>
                  <a:ea typeface="BIZ UDPゴシック" panose="020B0400000000000000" pitchFamily="50" charset="-128"/>
                </a:rPr>
                <a:t>OK</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lnSpc>
                  <a:spcPts val="144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これまで既に取り組んでいるものもカウント</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できます（その場合、１つ以上は、新しい取組</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または従来の取組の強化・拡大（「◎」で記入）を含むようにしてください。）</a:t>
              </a:r>
              <a:endParaRPr kumimoji="1" lang="en-US" altLang="ja-JP" sz="1200" dirty="0">
                <a:latin typeface="BIZ UDPゴシック" panose="020B0400000000000000" pitchFamily="50" charset="-128"/>
                <a:ea typeface="BIZ UDPゴシック" panose="020B0400000000000000" pitchFamily="50" charset="-128"/>
              </a:endParaRPr>
            </a:p>
          </p:txBody>
        </p:sp>
      </p:grpSp>
      <p:sp>
        <p:nvSpPr>
          <p:cNvPr id="17" name="テキスト ボックス 16">
            <a:extLst>
              <a:ext uri="{FF2B5EF4-FFF2-40B4-BE49-F238E27FC236}">
                <a16:creationId xmlns:a16="http://schemas.microsoft.com/office/drawing/2014/main" id="{4CE883FD-01F7-4106-AFDA-6AC24AE7DF77}"/>
              </a:ext>
            </a:extLst>
          </p:cNvPr>
          <p:cNvSpPr txBox="1"/>
          <p:nvPr/>
        </p:nvSpPr>
        <p:spPr>
          <a:xfrm>
            <a:off x="3829666" y="3407492"/>
            <a:ext cx="1800493" cy="307777"/>
          </a:xfrm>
          <a:prstGeom prst="rect">
            <a:avLst/>
          </a:prstGeom>
          <a:noFill/>
        </p:spPr>
        <p:txBody>
          <a:bodyPr wrap="none" rtlCol="0">
            <a:spAutoFit/>
          </a:bodyPr>
          <a:lstStyle/>
          <a:p>
            <a:pPr>
              <a:spcAft>
                <a:spcPts val="600"/>
              </a:spcAft>
            </a:pPr>
            <a:r>
              <a:rPr kumimoji="1" lang="ja-JP" altLang="en-US" sz="1400" b="1" dirty="0"/>
              <a:t>○　　　　　　　◎</a:t>
            </a:r>
          </a:p>
        </p:txBody>
      </p:sp>
      <p:sp>
        <p:nvSpPr>
          <p:cNvPr id="19" name="矢印: 五方向 40">
            <a:extLst>
              <a:ext uri="{FF2B5EF4-FFF2-40B4-BE49-F238E27FC236}">
                <a16:creationId xmlns:a16="http://schemas.microsoft.com/office/drawing/2014/main" id="{6419A20C-FBA7-4C9A-A1A1-CBD93E1F7F82}"/>
              </a:ext>
            </a:extLst>
          </p:cNvPr>
          <p:cNvSpPr/>
          <p:nvPr/>
        </p:nvSpPr>
        <p:spPr>
          <a:xfrm>
            <a:off x="241319" y="3785137"/>
            <a:ext cx="1540394"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申請方法</a:t>
            </a:r>
          </a:p>
        </p:txBody>
      </p:sp>
      <p:sp>
        <p:nvSpPr>
          <p:cNvPr id="24" name="大かっこ 23">
            <a:extLst>
              <a:ext uri="{FF2B5EF4-FFF2-40B4-BE49-F238E27FC236}">
                <a16:creationId xmlns:a16="http://schemas.microsoft.com/office/drawing/2014/main" id="{74957B93-8C18-4A25-AA33-6909240CAA26}"/>
              </a:ext>
            </a:extLst>
          </p:cNvPr>
          <p:cNvSpPr/>
          <p:nvPr/>
        </p:nvSpPr>
        <p:spPr>
          <a:xfrm>
            <a:off x="620382" y="4495828"/>
            <a:ext cx="5801553" cy="460315"/>
          </a:xfrm>
          <a:prstGeom prst="bracketPair">
            <a:avLst>
              <a:gd name="adj" fmla="val 10274"/>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824DAB5A-B2D5-4E5A-8DAA-1A4BC65480DD}"/>
              </a:ext>
            </a:extLst>
          </p:cNvPr>
          <p:cNvSpPr/>
          <p:nvPr/>
        </p:nvSpPr>
        <p:spPr>
          <a:xfrm flipV="1">
            <a:off x="241319" y="5419503"/>
            <a:ext cx="6374092" cy="344029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32D5D218-017B-4FD6-84B9-91813C6384C5}"/>
              </a:ext>
            </a:extLst>
          </p:cNvPr>
          <p:cNvSpPr txBox="1"/>
          <p:nvPr/>
        </p:nvSpPr>
        <p:spPr>
          <a:xfrm>
            <a:off x="532367" y="5569223"/>
            <a:ext cx="4875076" cy="33855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今後のスケジュールは、概ね以下のとおりです。</a:t>
            </a:r>
          </a:p>
        </p:txBody>
      </p:sp>
      <p:sp>
        <p:nvSpPr>
          <p:cNvPr id="29" name="矢印: 五方向 45">
            <a:extLst>
              <a:ext uri="{FF2B5EF4-FFF2-40B4-BE49-F238E27FC236}">
                <a16:creationId xmlns:a16="http://schemas.microsoft.com/office/drawing/2014/main" id="{C2B65460-90D8-4E1A-85F7-A727EB5299CA}"/>
              </a:ext>
            </a:extLst>
          </p:cNvPr>
          <p:cNvSpPr/>
          <p:nvPr/>
        </p:nvSpPr>
        <p:spPr>
          <a:xfrm>
            <a:off x="229391" y="5175700"/>
            <a:ext cx="1774999"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スケジュール</a:t>
            </a:r>
          </a:p>
        </p:txBody>
      </p:sp>
      <p:grpSp>
        <p:nvGrpSpPr>
          <p:cNvPr id="31" name="グループ化 30">
            <a:extLst>
              <a:ext uri="{FF2B5EF4-FFF2-40B4-BE49-F238E27FC236}">
                <a16:creationId xmlns:a16="http://schemas.microsoft.com/office/drawing/2014/main" id="{E8F81237-02D9-46F9-8A8A-ACFFBDA3D3C4}"/>
              </a:ext>
            </a:extLst>
          </p:cNvPr>
          <p:cNvGrpSpPr/>
          <p:nvPr/>
        </p:nvGrpSpPr>
        <p:grpSpPr>
          <a:xfrm>
            <a:off x="536115" y="5866362"/>
            <a:ext cx="1777778" cy="2892182"/>
            <a:chOff x="-1179900" y="3571346"/>
            <a:chExt cx="1204950" cy="3200929"/>
          </a:xfrm>
        </p:grpSpPr>
        <p:sp>
          <p:nvSpPr>
            <p:cNvPr id="33" name="フローチャート: 他ページ結合子 32">
              <a:extLst>
                <a:ext uri="{FF2B5EF4-FFF2-40B4-BE49-F238E27FC236}">
                  <a16:creationId xmlns:a16="http://schemas.microsoft.com/office/drawing/2014/main" id="{6E245572-FF27-4AA6-AC1D-10C8AFB32BA6}"/>
                </a:ext>
              </a:extLst>
            </p:cNvPr>
            <p:cNvSpPr/>
            <p:nvPr/>
          </p:nvSpPr>
          <p:spPr>
            <a:xfrm>
              <a:off x="-1179900" y="6009746"/>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他ページ結合子 33">
              <a:extLst>
                <a:ext uri="{FF2B5EF4-FFF2-40B4-BE49-F238E27FC236}">
                  <a16:creationId xmlns:a16="http://schemas.microsoft.com/office/drawing/2014/main" id="{B3A154AA-D752-443F-9B36-0F5F14F59B1D}"/>
                </a:ext>
              </a:extLst>
            </p:cNvPr>
            <p:cNvSpPr/>
            <p:nvPr/>
          </p:nvSpPr>
          <p:spPr>
            <a:xfrm>
              <a:off x="-1179900" y="5395385"/>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他ページ結合子 34">
              <a:extLst>
                <a:ext uri="{FF2B5EF4-FFF2-40B4-BE49-F238E27FC236}">
                  <a16:creationId xmlns:a16="http://schemas.microsoft.com/office/drawing/2014/main" id="{5D1BE8D8-A87F-44C8-99E1-BD005AEAD0E7}"/>
                </a:ext>
              </a:extLst>
            </p:cNvPr>
            <p:cNvSpPr/>
            <p:nvPr/>
          </p:nvSpPr>
          <p:spPr>
            <a:xfrm>
              <a:off x="-1179900" y="4800072"/>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他ページ結合子 35">
              <a:extLst>
                <a:ext uri="{FF2B5EF4-FFF2-40B4-BE49-F238E27FC236}">
                  <a16:creationId xmlns:a16="http://schemas.microsoft.com/office/drawing/2014/main" id="{4897232F-BCC1-4016-BB37-FE281FAB4B03}"/>
                </a:ext>
              </a:extLst>
            </p:cNvPr>
            <p:cNvSpPr/>
            <p:nvPr/>
          </p:nvSpPr>
          <p:spPr>
            <a:xfrm>
              <a:off x="-1179900" y="4185709"/>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他ページ結合子 36">
              <a:extLst>
                <a:ext uri="{FF2B5EF4-FFF2-40B4-BE49-F238E27FC236}">
                  <a16:creationId xmlns:a16="http://schemas.microsoft.com/office/drawing/2014/main" id="{BC4BD558-B470-403F-9831-975B2CBFABC2}"/>
                </a:ext>
              </a:extLst>
            </p:cNvPr>
            <p:cNvSpPr/>
            <p:nvPr/>
          </p:nvSpPr>
          <p:spPr>
            <a:xfrm>
              <a:off x="-1179900" y="3571346"/>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a:extLst>
              <a:ext uri="{FF2B5EF4-FFF2-40B4-BE49-F238E27FC236}">
                <a16:creationId xmlns:a16="http://schemas.microsoft.com/office/drawing/2014/main" id="{A4FDA88B-0079-48A0-8805-DCF7C5426181}"/>
              </a:ext>
            </a:extLst>
          </p:cNvPr>
          <p:cNvSpPr txBox="1"/>
          <p:nvPr/>
        </p:nvSpPr>
        <p:spPr>
          <a:xfrm>
            <a:off x="442840" y="7720787"/>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2</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9D7C6055-C7A8-40FA-A72E-453FFB6D3E92}"/>
              </a:ext>
            </a:extLst>
          </p:cNvPr>
          <p:cNvSpPr txBox="1"/>
          <p:nvPr/>
        </p:nvSpPr>
        <p:spPr>
          <a:xfrm>
            <a:off x="2376000" y="8187724"/>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農業者グループへの支援金の交付（春肥分）</a:t>
            </a: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cxnSp>
        <p:nvCxnSpPr>
          <p:cNvPr id="40" name="直線コネクタ 39">
            <a:extLst>
              <a:ext uri="{FF2B5EF4-FFF2-40B4-BE49-F238E27FC236}">
                <a16:creationId xmlns:a16="http://schemas.microsoft.com/office/drawing/2014/main" id="{AA9E93C8-D61B-402F-AE79-9BE7E39D042C}"/>
              </a:ext>
            </a:extLst>
          </p:cNvPr>
          <p:cNvCxnSpPr>
            <a:cxnSpLocks/>
          </p:cNvCxnSpPr>
          <p:nvPr/>
        </p:nvCxnSpPr>
        <p:spPr>
          <a:xfrm>
            <a:off x="417999" y="4403721"/>
            <a:ext cx="2033741"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A4FDA88B-0079-48A0-8805-DCF7C5426181}"/>
              </a:ext>
            </a:extLst>
          </p:cNvPr>
          <p:cNvSpPr txBox="1"/>
          <p:nvPr/>
        </p:nvSpPr>
        <p:spPr>
          <a:xfrm>
            <a:off x="409990" y="8271036"/>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ja-JP" altLang="en-US"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３</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A4FDA88B-0079-48A0-8805-DCF7C5426181}"/>
              </a:ext>
            </a:extLst>
          </p:cNvPr>
          <p:cNvSpPr txBox="1"/>
          <p:nvPr/>
        </p:nvSpPr>
        <p:spPr>
          <a:xfrm>
            <a:off x="442840" y="6594321"/>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dirty="0">
                <a:solidFill>
                  <a:schemeClr val="bg1"/>
                </a:solidFill>
                <a:latin typeface="BIZ UDPゴシック" panose="020B0400000000000000" pitchFamily="50" charset="-128"/>
                <a:ea typeface="BIZ UDPゴシック" panose="020B0400000000000000" pitchFamily="50" charset="-128"/>
              </a:rPr>
              <a:t>10</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A4FDA88B-0079-48A0-8805-DCF7C5426181}"/>
              </a:ext>
            </a:extLst>
          </p:cNvPr>
          <p:cNvSpPr txBox="1"/>
          <p:nvPr/>
        </p:nvSpPr>
        <p:spPr>
          <a:xfrm>
            <a:off x="532367" y="6013551"/>
            <a:ext cx="178152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ja-JP" altLang="en-US" sz="1600" dirty="0">
                <a:solidFill>
                  <a:schemeClr val="bg1"/>
                </a:solidFill>
                <a:latin typeface="BIZ UDPゴシック" panose="020B0400000000000000" pitchFamily="50" charset="-128"/>
                <a:ea typeface="BIZ UDPゴシック" panose="020B0400000000000000" pitchFamily="50" charset="-128"/>
              </a:rPr>
              <a:t>９</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45" name="テキスト ボックス 44">
            <a:extLst>
              <a:ext uri="{FF2B5EF4-FFF2-40B4-BE49-F238E27FC236}">
                <a16:creationId xmlns:a16="http://schemas.microsoft.com/office/drawing/2014/main" id="{A4FDA88B-0079-48A0-8805-DCF7C5426181}"/>
              </a:ext>
            </a:extLst>
          </p:cNvPr>
          <p:cNvSpPr txBox="1"/>
          <p:nvPr/>
        </p:nvSpPr>
        <p:spPr>
          <a:xfrm>
            <a:off x="442840" y="7168436"/>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12</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9D7C6055-C7A8-40FA-A72E-453FFB6D3E92}"/>
              </a:ext>
            </a:extLst>
          </p:cNvPr>
          <p:cNvSpPr txBox="1"/>
          <p:nvPr/>
        </p:nvSpPr>
        <p:spPr>
          <a:xfrm>
            <a:off x="2376000" y="7642305"/>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農業者グループからの申請（春肥分）</a:t>
            </a: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9D7C6055-C7A8-40FA-A72E-453FFB6D3E92}"/>
              </a:ext>
            </a:extLst>
          </p:cNvPr>
          <p:cNvSpPr txBox="1"/>
          <p:nvPr/>
        </p:nvSpPr>
        <p:spPr>
          <a:xfrm>
            <a:off x="2376000" y="7032462"/>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農業者グループへの支援金の交付（秋肥分）</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9D7C6055-C7A8-40FA-A72E-453FFB6D3E92}"/>
              </a:ext>
            </a:extLst>
          </p:cNvPr>
          <p:cNvSpPr txBox="1"/>
          <p:nvPr/>
        </p:nvSpPr>
        <p:spPr>
          <a:xfrm>
            <a:off x="2376000" y="6518198"/>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農業者グループからの申請（秋肥分）</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49" name="テキスト ボックス 48">
            <a:extLst>
              <a:ext uri="{FF2B5EF4-FFF2-40B4-BE49-F238E27FC236}">
                <a16:creationId xmlns:a16="http://schemas.microsoft.com/office/drawing/2014/main" id="{9D7C6055-C7A8-40FA-A72E-453FFB6D3E92}"/>
              </a:ext>
            </a:extLst>
          </p:cNvPr>
          <p:cNvSpPr txBox="1"/>
          <p:nvPr/>
        </p:nvSpPr>
        <p:spPr>
          <a:xfrm>
            <a:off x="2376000" y="5877139"/>
            <a:ext cx="4256250" cy="584775"/>
          </a:xfrm>
          <a:prstGeom prst="rect">
            <a:avLst/>
          </a:prstGeom>
          <a:noFill/>
        </p:spPr>
        <p:txBody>
          <a:bodyPr wrap="square" rtlCol="0">
            <a:spAutoFit/>
          </a:bodyPr>
          <a:lstStyle/>
          <a:p>
            <a:pPr marL="0" algn="l" rtl="0" eaLnBrk="1" fontAlgn="ctr" latinLnBrk="0" hangingPunct="1">
              <a:spcBef>
                <a:spcPts val="0"/>
              </a:spcBef>
              <a:spcAft>
                <a:spcPts val="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事業説明会</a:t>
            </a: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pPr>
            <a:r>
              <a:rPr kumimoji="1" lang="ja-JP" altLang="en-US" sz="1600" dirty="0">
                <a:solidFill>
                  <a:srgbClr val="000000"/>
                </a:solidFill>
                <a:latin typeface="BIZ UDPゴシック" panose="020B0400000000000000" pitchFamily="50" charset="-128"/>
                <a:ea typeface="BIZ UDPゴシック" panose="020B0400000000000000" pitchFamily="50" charset="-128"/>
              </a:rPr>
              <a:t>県・地域</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段階の組織（申請窓口）の体制づくり</a:t>
            </a: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C815692C-FB92-4B23-BE69-0A613138D4B7}"/>
              </a:ext>
            </a:extLst>
          </p:cNvPr>
          <p:cNvSpPr/>
          <p:nvPr/>
        </p:nvSpPr>
        <p:spPr>
          <a:xfrm flipV="1">
            <a:off x="241319" y="8935916"/>
            <a:ext cx="6386443" cy="90000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51" name="テキスト ボックス 50">
            <a:extLst>
              <a:ext uri="{FF2B5EF4-FFF2-40B4-BE49-F238E27FC236}">
                <a16:creationId xmlns:a16="http://schemas.microsoft.com/office/drawing/2014/main" id="{9D7C6055-C7A8-40FA-A72E-453FFB6D3E92}"/>
              </a:ext>
            </a:extLst>
          </p:cNvPr>
          <p:cNvSpPr txBox="1"/>
          <p:nvPr/>
        </p:nvSpPr>
        <p:spPr>
          <a:xfrm>
            <a:off x="426690" y="8942749"/>
            <a:ext cx="6041563" cy="907941"/>
          </a:xfrm>
          <a:prstGeom prst="rect">
            <a:avLst/>
          </a:prstGeom>
          <a:noFill/>
        </p:spPr>
        <p:txBody>
          <a:bodyPr wrap="square" rtlCol="0">
            <a:spAutoFit/>
          </a:bodyPr>
          <a:lstStyle/>
          <a:p>
            <a:pPr fontAlgn="ctr">
              <a:spcAft>
                <a:spcPts val="200"/>
              </a:spcAft>
            </a:pPr>
            <a:r>
              <a:rPr kumimoji="1" lang="ja-JP" altLang="en-US" sz="1200" dirty="0">
                <a:solidFill>
                  <a:srgbClr val="000000"/>
                </a:solidFill>
                <a:latin typeface="BIZ UDPゴシック" panose="020B0400000000000000" pitchFamily="50" charset="-128"/>
                <a:ea typeface="BIZ UDPゴシック" panose="020B0400000000000000" pitchFamily="50" charset="-128"/>
              </a:rPr>
              <a:t>■問い合わせ先　　玉名農業協同組合　企画営農室 　　　　　</a:t>
            </a:r>
            <a:r>
              <a:rPr kumimoji="1" lang="en-US" altLang="ja-JP" sz="1200" dirty="0">
                <a:solidFill>
                  <a:srgbClr val="000000"/>
                </a:solidFill>
                <a:latin typeface="BIZ UDPゴシック" panose="020B0400000000000000" pitchFamily="50" charset="-128"/>
                <a:ea typeface="BIZ UDPゴシック" panose="020B0400000000000000" pitchFamily="50" charset="-128"/>
              </a:rPr>
              <a:t> TEL 0968-72-5563</a:t>
            </a:r>
          </a:p>
          <a:p>
            <a:pPr fontAlgn="ctr">
              <a:spcAft>
                <a:spcPts val="200"/>
              </a:spcAft>
            </a:pPr>
            <a:r>
              <a:rPr kumimoji="1" lang="ja-JP" altLang="en-US" sz="1200" dirty="0">
                <a:solidFill>
                  <a:srgbClr val="000000"/>
                </a:solidFill>
                <a:latin typeface="BIZ UDPゴシック" panose="020B0400000000000000" pitchFamily="50" charset="-128"/>
                <a:ea typeface="BIZ UDPゴシック" panose="020B0400000000000000" pitchFamily="50" charset="-128"/>
              </a:rPr>
              <a:t>　　　　　　　　　　　　</a:t>
            </a:r>
            <a:r>
              <a:rPr kumimoji="1" lang="ja-JP" altLang="en-US" sz="1200">
                <a:solidFill>
                  <a:srgbClr val="000000"/>
                </a:solidFill>
                <a:latin typeface="BIZ UDPゴシック" panose="020B0400000000000000" pitchFamily="50" charset="-128"/>
                <a:ea typeface="BIZ UDPゴシック" panose="020B0400000000000000" pitchFamily="50" charset="-128"/>
              </a:rPr>
              <a:t> 南関町役場</a:t>
            </a:r>
            <a:r>
              <a:rPr kumimoji="1" lang="ja-JP" altLang="en-US" sz="1200" dirty="0">
                <a:solidFill>
                  <a:srgbClr val="000000"/>
                </a:solidFill>
                <a:latin typeface="BIZ UDPゴシック" panose="020B0400000000000000" pitchFamily="50" charset="-128"/>
                <a:ea typeface="BIZ UDPゴシック" panose="020B0400000000000000" pitchFamily="50" charset="-128"/>
              </a:rPr>
              <a:t>　経済課　農政係    　　　　　　</a:t>
            </a:r>
            <a:r>
              <a:rPr kumimoji="1" lang="en-US" altLang="ja-JP" sz="1200" dirty="0">
                <a:solidFill>
                  <a:srgbClr val="000000"/>
                </a:solidFill>
                <a:latin typeface="BIZ UDPゴシック" panose="020B0400000000000000" pitchFamily="50" charset="-128"/>
                <a:ea typeface="BIZ UDPゴシック" panose="020B0400000000000000" pitchFamily="50" charset="-128"/>
              </a:rPr>
              <a:t>TEL 0968-57-8504</a:t>
            </a:r>
          </a:p>
          <a:p>
            <a:pPr fontAlgn="ctr">
              <a:spcAft>
                <a:spcPts val="200"/>
              </a:spcAft>
            </a:pPr>
            <a:r>
              <a:rPr kumimoji="1" lang="ja-JP" altLang="en-US" sz="1200" dirty="0">
                <a:solidFill>
                  <a:srgbClr val="000000"/>
                </a:solidFill>
                <a:latin typeface="BIZ UDPゴシック" panose="020B0400000000000000" pitchFamily="50" charset="-128"/>
                <a:ea typeface="BIZ UDPゴシック" panose="020B0400000000000000" pitchFamily="50" charset="-128"/>
              </a:rPr>
              <a:t>　　　　　　　　　　　　 玉名地域振興局　農業普及・振興課 　　 　</a:t>
            </a:r>
            <a:r>
              <a:rPr kumimoji="1" lang="en-US" altLang="ja-JP" sz="1200" dirty="0">
                <a:solidFill>
                  <a:srgbClr val="000000"/>
                </a:solidFill>
                <a:latin typeface="BIZ UDPゴシック" panose="020B0400000000000000" pitchFamily="50" charset="-128"/>
                <a:ea typeface="BIZ UDPゴシック" panose="020B0400000000000000" pitchFamily="50" charset="-128"/>
              </a:rPr>
              <a:t>TEL 0968-74-2136</a:t>
            </a:r>
          </a:p>
          <a:p>
            <a:pPr fontAlgn="ctr">
              <a:spcAft>
                <a:spcPts val="200"/>
              </a:spcAft>
            </a:pPr>
            <a:r>
              <a:rPr kumimoji="1"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　　　　　　　　　　　　　または肥料を購入された販売店におたずねください。</a:t>
            </a:r>
            <a:endParaRPr lang="ja-JP" altLang="ja-JP" sz="1200" b="0" i="0" u="none" strike="noStrike" dirty="0">
              <a:effectLst/>
              <a:latin typeface="BIZ UDPゴシック" panose="020B0400000000000000" pitchFamily="50" charset="-128"/>
              <a:ea typeface="BIZ UDPゴシック" panose="020B0400000000000000" pitchFamily="50" charset="-128"/>
            </a:endParaRPr>
          </a:p>
        </p:txBody>
      </p:sp>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5556018" y="1993132"/>
            <a:ext cx="1205714" cy="1081838"/>
          </a:xfrm>
          <a:prstGeom prst="rect">
            <a:avLst/>
          </a:prstGeom>
          <a:noFill/>
          <a:extLst>
            <a:ext uri="{909E8E84-426E-40DD-AFC4-6F175D3DCCD1}">
              <a14:hiddenFill xmlns:a14="http://schemas.microsoft.com/office/drawing/2010/main">
                <a:solidFill>
                  <a:srgbClr val="FFFFFF"/>
                </a:solidFill>
              </a14:hiddenFill>
            </a:ext>
          </a:extLst>
        </p:spPr>
      </p:pic>
      <p:cxnSp>
        <p:nvCxnSpPr>
          <p:cNvPr id="62" name="直線コネクタ 61">
            <a:extLst>
              <a:ext uri="{FF2B5EF4-FFF2-40B4-BE49-F238E27FC236}">
                <a16:creationId xmlns:a16="http://schemas.microsoft.com/office/drawing/2014/main" id="{AA9E93C8-D61B-402F-AE79-9BE7E39D042C}"/>
              </a:ext>
            </a:extLst>
          </p:cNvPr>
          <p:cNvCxnSpPr>
            <a:cxnSpLocks/>
          </p:cNvCxnSpPr>
          <p:nvPr/>
        </p:nvCxnSpPr>
        <p:spPr>
          <a:xfrm>
            <a:off x="673791" y="4635295"/>
            <a:ext cx="1548000"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1E6E4DCF-4717-4D29-9A6E-B62FF38220E8}"/>
              </a:ext>
            </a:extLst>
          </p:cNvPr>
          <p:cNvSpPr txBox="1"/>
          <p:nvPr/>
        </p:nvSpPr>
        <p:spPr>
          <a:xfrm>
            <a:off x="339897" y="4137960"/>
            <a:ext cx="6091707" cy="846386"/>
          </a:xfrm>
          <a:prstGeom prst="rect">
            <a:avLst/>
          </a:prstGeom>
          <a:noFill/>
        </p:spPr>
        <p:txBody>
          <a:bodyPr wrap="square" rtlCol="0">
            <a:spAutoFit/>
          </a:bodyPr>
          <a:lstStyle/>
          <a:p>
            <a:pPr>
              <a:spcBef>
                <a:spcPts val="600"/>
              </a:spcBef>
            </a:pPr>
            <a:r>
              <a:rPr kumimoji="1" lang="ja-JP" altLang="en-US" sz="1600" dirty="0">
                <a:latin typeface="BIZ UDPゴシック" panose="020B0400000000000000" pitchFamily="50" charset="-128"/>
                <a:ea typeface="BIZ UDPゴシック" panose="020B0400000000000000" pitchFamily="50" charset="-128"/>
              </a:rPr>
              <a:t>農業者グループで申請してください。</a:t>
            </a:r>
            <a:endParaRPr kumimoji="1" lang="en-US" altLang="ja-JP" sz="1400" dirty="0">
              <a:latin typeface="BIZ UDPゴシック" panose="020B0400000000000000" pitchFamily="50" charset="-128"/>
              <a:ea typeface="BIZ UDPゴシック" panose="020B0400000000000000" pitchFamily="50" charset="-128"/>
            </a:endParaRPr>
          </a:p>
          <a:p>
            <a:pPr marL="269875">
              <a:spcBef>
                <a:spcPts val="600"/>
              </a:spcBef>
            </a:pPr>
            <a:r>
              <a:rPr kumimoji="1" lang="ja-JP" altLang="en-US" sz="1400" dirty="0">
                <a:latin typeface="BIZ UDPゴシック" panose="020B0400000000000000" pitchFamily="50" charset="-128"/>
                <a:ea typeface="BIZ UDPゴシック" panose="020B0400000000000000" pitchFamily="50" charset="-128"/>
              </a:rPr>
              <a:t>５戸以上のグループで申請してください。農協や肥料販売店などでまとめてグループ申請していただくことを想定しています。</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55" name="フリーフォーム: 図形 20">
            <a:extLst>
              <a:ext uri="{FF2B5EF4-FFF2-40B4-BE49-F238E27FC236}">
                <a16:creationId xmlns:a16="http://schemas.microsoft.com/office/drawing/2014/main" id="{545AA9F0-400B-40F6-8951-856966B2FADF}"/>
              </a:ext>
            </a:extLst>
          </p:cNvPr>
          <p:cNvSpPr/>
          <p:nvPr/>
        </p:nvSpPr>
        <p:spPr>
          <a:xfrm>
            <a:off x="75989" y="2764127"/>
            <a:ext cx="2622916" cy="491386"/>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343169">
                <a:moveTo>
                  <a:pt x="211268" y="0"/>
                </a:moveTo>
                <a:lnTo>
                  <a:pt x="3235033" y="0"/>
                </a:lnTo>
                <a:cubicBezTo>
                  <a:pt x="3351713" y="0"/>
                  <a:pt x="3446301" y="94588"/>
                  <a:pt x="3446301" y="211268"/>
                </a:cubicBezTo>
                <a:lnTo>
                  <a:pt x="3446301" y="1495255"/>
                </a:lnTo>
                <a:cubicBezTo>
                  <a:pt x="3446301" y="1611935"/>
                  <a:pt x="3351713" y="1706523"/>
                  <a:pt x="3235033" y="1706523"/>
                </a:cubicBezTo>
                <a:lnTo>
                  <a:pt x="3107862" y="1706523"/>
                </a:lnTo>
                <a:lnTo>
                  <a:pt x="3135911" y="2343169"/>
                </a:lnTo>
                <a:lnTo>
                  <a:pt x="2782348" y="1706523"/>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57" name="直線コネクタ 56">
            <a:extLst>
              <a:ext uri="{FF2B5EF4-FFF2-40B4-BE49-F238E27FC236}">
                <a16:creationId xmlns:a16="http://schemas.microsoft.com/office/drawing/2014/main" id="{E4BFC3CE-D9F4-40DB-B5FB-1B6E553C80B4}"/>
              </a:ext>
            </a:extLst>
          </p:cNvPr>
          <p:cNvCxnSpPr>
            <a:cxnSpLocks/>
          </p:cNvCxnSpPr>
          <p:nvPr/>
        </p:nvCxnSpPr>
        <p:spPr>
          <a:xfrm>
            <a:off x="195571" y="2954768"/>
            <a:ext cx="1512000"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A95A6272-D3C5-47CD-97E1-922551A0387C}"/>
              </a:ext>
            </a:extLst>
          </p:cNvPr>
          <p:cNvSpPr txBox="1"/>
          <p:nvPr/>
        </p:nvSpPr>
        <p:spPr>
          <a:xfrm>
            <a:off x="75988" y="2807467"/>
            <a:ext cx="2988696" cy="295466"/>
          </a:xfrm>
          <a:prstGeom prst="rect">
            <a:avLst/>
          </a:prstGeom>
          <a:noFill/>
        </p:spPr>
        <p:txBody>
          <a:bodyPr wrap="square">
            <a:spAutoFit/>
          </a:bodyPr>
          <a:lstStyle/>
          <a:p>
            <a:pPr>
              <a:lnSpc>
                <a:spcPct val="110000"/>
              </a:lnSpc>
            </a:pPr>
            <a:r>
              <a:rPr kumimoji="1" lang="en-US" altLang="ja-JP" sz="1200" dirty="0">
                <a:latin typeface="BIZ UDPゴシック" panose="020B0400000000000000" pitchFamily="50" charset="-128"/>
                <a:ea typeface="BIZ UDPゴシック" panose="020B0400000000000000" pitchFamily="50" charset="-128"/>
              </a:rPr>
              <a:t>15</a:t>
            </a:r>
            <a:r>
              <a:rPr kumimoji="1" lang="ja-JP" altLang="en-US" sz="1200" dirty="0">
                <a:latin typeface="BIZ UDPゴシック" panose="020B0400000000000000" pitchFamily="50" charset="-128"/>
                <a:ea typeface="BIZ UDPゴシック" panose="020B0400000000000000" pitchFamily="50" charset="-128"/>
              </a:rPr>
              <a:t>項目の取組メニューから選びます</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694332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365</Words>
  <Application>Microsoft Office PowerPoint</Application>
  <PresentationFormat>A4 210 x 297 mm</PresentationFormat>
  <Paragraphs>54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游ゴシック</vt:lpstr>
      <vt:lpstr>游ゴシック Light</vt:lpstr>
      <vt:lpstr>Arial</vt:lpstr>
      <vt:lpstr>Calibri</vt:lpstr>
      <vt:lpstr>Calibri Light</vt:lpstr>
      <vt:lpstr>Office テーマ</vt:lpstr>
      <vt:lpstr>肥料価格高騰対策のごあんない ～肥料価格高騰に直面する農家の皆様を支援します～</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2022-08-12T02:27:43Z</dcterms:created>
  <dcterms:modified xsi:type="dcterms:W3CDTF">2022-09-14T08:15:53Z</dcterms:modified>
</cp:coreProperties>
</file>