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7"/>
  </p:notesMasterIdLst>
  <p:handoutMasterIdLst>
    <p:handoutMasterId r:id="rId8"/>
  </p:handoutMasterIdLst>
  <p:sldIdLst>
    <p:sldId id="261" r:id="rId5"/>
    <p:sldId id="262" r:id="rId6"/>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C0"/>
    <a:srgbClr val="00A1DA"/>
    <a:srgbClr val="FDCA63"/>
    <a:srgbClr val="FDFCC4"/>
    <a:srgbClr val="FF8FB4"/>
    <a:srgbClr val="FFD1E0"/>
    <a:srgbClr val="FF9BBC"/>
    <a:srgbClr val="FFC9FF"/>
    <a:srgbClr val="F1D5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B55D1B-6314-4265-9252-D76CB89A621B}" v="4" dt="2023-04-28T02:59:06.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391" autoAdjust="0"/>
  </p:normalViewPr>
  <p:slideViewPr>
    <p:cSldViewPr snapToGrid="0">
      <p:cViewPr>
        <p:scale>
          <a:sx n="100" d="100"/>
          <a:sy n="100" d="100"/>
        </p:scale>
        <p:origin x="132" y="-3102"/>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辻 裕菜(TSUJI Yuna)" userId="926816db-3974-4cb2-9b3e-c2f260a5040d" providerId="ADAL" clId="{10FA0DF8-9B8B-4B53-89D0-4835EED175C8}"/>
    <pc:docChg chg="modSld">
      <pc:chgData name="辻 裕菜(TSUJI Yuna)" userId="926816db-3974-4cb2-9b3e-c2f260a5040d" providerId="ADAL" clId="{10FA0DF8-9B8B-4B53-89D0-4835EED175C8}" dt="2023-04-18T12:46:14.184" v="112" actId="1076"/>
      <pc:docMkLst>
        <pc:docMk/>
      </pc:docMkLst>
      <pc:sldChg chg="modSp mod">
        <pc:chgData name="辻 裕菜(TSUJI Yuna)" userId="926816db-3974-4cb2-9b3e-c2f260a5040d" providerId="ADAL" clId="{10FA0DF8-9B8B-4B53-89D0-4835EED175C8}" dt="2023-04-18T12:43:53.646" v="99" actId="14100"/>
        <pc:sldMkLst>
          <pc:docMk/>
          <pc:sldMk cId="3800977838" sldId="261"/>
        </pc:sldMkLst>
        <pc:spChg chg="mod">
          <ac:chgData name="辻 裕菜(TSUJI Yuna)" userId="926816db-3974-4cb2-9b3e-c2f260a5040d" providerId="ADAL" clId="{10FA0DF8-9B8B-4B53-89D0-4835EED175C8}" dt="2023-04-18T12:43:53.646" v="99" actId="14100"/>
          <ac:spMkLst>
            <pc:docMk/>
            <pc:sldMk cId="3800977838" sldId="261"/>
            <ac:spMk id="20" creationId="{00000000-0000-0000-0000-000000000000}"/>
          </ac:spMkLst>
        </pc:spChg>
      </pc:sldChg>
      <pc:sldChg chg="modSp mod">
        <pc:chgData name="辻 裕菜(TSUJI Yuna)" userId="926816db-3974-4cb2-9b3e-c2f260a5040d" providerId="ADAL" clId="{10FA0DF8-9B8B-4B53-89D0-4835EED175C8}" dt="2023-04-18T12:46:14.184" v="112" actId="1076"/>
        <pc:sldMkLst>
          <pc:docMk/>
          <pc:sldMk cId="2907768814" sldId="262"/>
        </pc:sldMkLst>
        <pc:spChg chg="mod">
          <ac:chgData name="辻 裕菜(TSUJI Yuna)" userId="926816db-3974-4cb2-9b3e-c2f260a5040d" providerId="ADAL" clId="{10FA0DF8-9B8B-4B53-89D0-4835EED175C8}" dt="2023-04-18T12:46:07.703" v="111" actId="14100"/>
          <ac:spMkLst>
            <pc:docMk/>
            <pc:sldMk cId="2907768814" sldId="262"/>
            <ac:spMk id="29" creationId="{00000000-0000-0000-0000-000000000000}"/>
          </ac:spMkLst>
        </pc:spChg>
        <pc:spChg chg="mod">
          <ac:chgData name="辻 裕菜(TSUJI Yuna)" userId="926816db-3974-4cb2-9b3e-c2f260a5040d" providerId="ADAL" clId="{10FA0DF8-9B8B-4B53-89D0-4835EED175C8}" dt="2023-04-18T12:46:14.184" v="112" actId="1076"/>
          <ac:spMkLst>
            <pc:docMk/>
            <pc:sldMk cId="2907768814" sldId="262"/>
            <ac:spMk id="32" creationId="{00000000-0000-0000-0000-000000000000}"/>
          </ac:spMkLst>
        </pc:spChg>
      </pc:sldChg>
    </pc:docChg>
  </pc:docChgLst>
  <pc:docChgLst>
    <pc:chgData name="辻 裕菜(TSUJI Yuna)" userId="926816db-3974-4cb2-9b3e-c2f260a5040d" providerId="ADAL" clId="{26C612D5-6DB9-4DAB-91E4-51B44A2CAD47}"/>
    <pc:docChg chg="modSld">
      <pc:chgData name="辻 裕菜(TSUJI Yuna)" userId="926816db-3974-4cb2-9b3e-c2f260a5040d" providerId="ADAL" clId="{26C612D5-6DB9-4DAB-91E4-51B44A2CAD47}" dt="2023-04-14T16:06:57.039" v="143" actId="20577"/>
      <pc:docMkLst>
        <pc:docMk/>
      </pc:docMkLst>
      <pc:sldChg chg="modSp mod">
        <pc:chgData name="辻 裕菜(TSUJI Yuna)" userId="926816db-3974-4cb2-9b3e-c2f260a5040d" providerId="ADAL" clId="{26C612D5-6DB9-4DAB-91E4-51B44A2CAD47}" dt="2023-04-14T15:00:43.845" v="97" actId="207"/>
        <pc:sldMkLst>
          <pc:docMk/>
          <pc:sldMk cId="3800977838" sldId="261"/>
        </pc:sldMkLst>
        <pc:spChg chg="mod">
          <ac:chgData name="辻 裕菜(TSUJI Yuna)" userId="926816db-3974-4cb2-9b3e-c2f260a5040d" providerId="ADAL" clId="{26C612D5-6DB9-4DAB-91E4-51B44A2CAD47}" dt="2023-04-14T15:00:28.328" v="95" actId="207"/>
          <ac:spMkLst>
            <pc:docMk/>
            <pc:sldMk cId="3800977838" sldId="261"/>
            <ac:spMk id="20" creationId="{00000000-0000-0000-0000-000000000000}"/>
          </ac:spMkLst>
        </pc:spChg>
        <pc:spChg chg="mod">
          <ac:chgData name="辻 裕菜(TSUJI Yuna)" userId="926816db-3974-4cb2-9b3e-c2f260a5040d" providerId="ADAL" clId="{26C612D5-6DB9-4DAB-91E4-51B44A2CAD47}" dt="2023-04-14T15:00:43.845" v="97" actId="207"/>
          <ac:spMkLst>
            <pc:docMk/>
            <pc:sldMk cId="3800977838" sldId="261"/>
            <ac:spMk id="52" creationId="{00000000-0000-0000-0000-000000000000}"/>
          </ac:spMkLst>
        </pc:spChg>
      </pc:sldChg>
      <pc:sldChg chg="modSp mod">
        <pc:chgData name="辻 裕菜(TSUJI Yuna)" userId="926816db-3974-4cb2-9b3e-c2f260a5040d" providerId="ADAL" clId="{26C612D5-6DB9-4DAB-91E4-51B44A2CAD47}" dt="2023-04-14T16:06:57.039" v="143" actId="20577"/>
        <pc:sldMkLst>
          <pc:docMk/>
          <pc:sldMk cId="2907768814" sldId="262"/>
        </pc:sldMkLst>
        <pc:spChg chg="mod">
          <ac:chgData name="辻 裕菜(TSUJI Yuna)" userId="926816db-3974-4cb2-9b3e-c2f260a5040d" providerId="ADAL" clId="{26C612D5-6DB9-4DAB-91E4-51B44A2CAD47}" dt="2023-04-14T15:01:33.383" v="106" actId="207"/>
          <ac:spMkLst>
            <pc:docMk/>
            <pc:sldMk cId="2907768814" sldId="262"/>
            <ac:spMk id="29" creationId="{00000000-0000-0000-0000-000000000000}"/>
          </ac:spMkLst>
        </pc:spChg>
        <pc:spChg chg="mod">
          <ac:chgData name="辻 裕菜(TSUJI Yuna)" userId="926816db-3974-4cb2-9b3e-c2f260a5040d" providerId="ADAL" clId="{26C612D5-6DB9-4DAB-91E4-51B44A2CAD47}" dt="2023-04-14T15:02:16.086" v="120" actId="207"/>
          <ac:spMkLst>
            <pc:docMk/>
            <pc:sldMk cId="2907768814" sldId="262"/>
            <ac:spMk id="32" creationId="{00000000-0000-0000-0000-000000000000}"/>
          </ac:spMkLst>
        </pc:spChg>
        <pc:spChg chg="mod">
          <ac:chgData name="辻 裕菜(TSUJI Yuna)" userId="926816db-3974-4cb2-9b3e-c2f260a5040d" providerId="ADAL" clId="{26C612D5-6DB9-4DAB-91E4-51B44A2CAD47}" dt="2023-04-14T16:06:57.039" v="143" actId="20577"/>
          <ac:spMkLst>
            <pc:docMk/>
            <pc:sldMk cId="2907768814" sldId="262"/>
            <ac:spMk id="56" creationId="{00000000-0000-0000-0000-000000000000}"/>
          </ac:spMkLst>
        </pc:spChg>
      </pc:sldChg>
    </pc:docChg>
  </pc:docChgLst>
  <pc:docChgLst>
    <pc:chgData name="辻 裕菜(TSUJI Yuna)" userId="926816db-3974-4cb2-9b3e-c2f260a5040d" providerId="ADAL" clId="{23B55D1B-6314-4265-9252-D76CB89A621B}"/>
    <pc:docChg chg="undo custSel modSld">
      <pc:chgData name="辻 裕菜(TSUJI Yuna)" userId="926816db-3974-4cb2-9b3e-c2f260a5040d" providerId="ADAL" clId="{23B55D1B-6314-4265-9252-D76CB89A621B}" dt="2023-04-28T02:59:11.133" v="290" actId="1076"/>
      <pc:docMkLst>
        <pc:docMk/>
      </pc:docMkLst>
      <pc:sldChg chg="addSp modSp mod">
        <pc:chgData name="辻 裕菜(TSUJI Yuna)" userId="926816db-3974-4cb2-9b3e-c2f260a5040d" providerId="ADAL" clId="{23B55D1B-6314-4265-9252-D76CB89A621B}" dt="2023-04-28T02:58:48.444" v="286" actId="207"/>
        <pc:sldMkLst>
          <pc:docMk/>
          <pc:sldMk cId="3800977838" sldId="261"/>
        </pc:sldMkLst>
        <pc:spChg chg="add mod">
          <ac:chgData name="辻 裕菜(TSUJI Yuna)" userId="926816db-3974-4cb2-9b3e-c2f260a5040d" providerId="ADAL" clId="{23B55D1B-6314-4265-9252-D76CB89A621B}" dt="2023-04-28T02:58:48.444" v="286" actId="207"/>
          <ac:spMkLst>
            <pc:docMk/>
            <pc:sldMk cId="3800977838" sldId="261"/>
            <ac:spMk id="2" creationId="{D8514A79-4572-D189-85F3-C1A451356723}"/>
          </ac:spMkLst>
        </pc:spChg>
        <pc:spChg chg="mod">
          <ac:chgData name="辻 裕菜(TSUJI Yuna)" userId="926816db-3974-4cb2-9b3e-c2f260a5040d" providerId="ADAL" clId="{23B55D1B-6314-4265-9252-D76CB89A621B}" dt="2023-04-28T02:57:02.544" v="155" actId="207"/>
          <ac:spMkLst>
            <pc:docMk/>
            <pc:sldMk cId="3800977838" sldId="261"/>
            <ac:spMk id="20" creationId="{00000000-0000-0000-0000-000000000000}"/>
          </ac:spMkLst>
        </pc:spChg>
      </pc:sldChg>
      <pc:sldChg chg="addSp delSp modSp mod">
        <pc:chgData name="辻 裕菜(TSUJI Yuna)" userId="926816db-3974-4cb2-9b3e-c2f260a5040d" providerId="ADAL" clId="{23B55D1B-6314-4265-9252-D76CB89A621B}" dt="2023-04-28T02:59:11.133" v="290" actId="1076"/>
        <pc:sldMkLst>
          <pc:docMk/>
          <pc:sldMk cId="2907768814" sldId="262"/>
        </pc:sldMkLst>
        <pc:spChg chg="add mod">
          <ac:chgData name="辻 裕菜(TSUJI Yuna)" userId="926816db-3974-4cb2-9b3e-c2f260a5040d" providerId="ADAL" clId="{23B55D1B-6314-4265-9252-D76CB89A621B}" dt="2023-04-28T02:59:11.133" v="290" actId="1076"/>
          <ac:spMkLst>
            <pc:docMk/>
            <pc:sldMk cId="2907768814" sldId="262"/>
            <ac:spMk id="8" creationId="{666EA3D7-D593-67C8-BC78-BDAEE1A94A39}"/>
          </ac:spMkLst>
        </pc:spChg>
        <pc:spChg chg="mod">
          <ac:chgData name="辻 裕菜(TSUJI Yuna)" userId="926816db-3974-4cb2-9b3e-c2f260a5040d" providerId="ADAL" clId="{23B55D1B-6314-4265-9252-D76CB89A621B}" dt="2023-04-28T02:57:45.265" v="199" actId="207"/>
          <ac:spMkLst>
            <pc:docMk/>
            <pc:sldMk cId="2907768814" sldId="262"/>
            <ac:spMk id="32" creationId="{00000000-0000-0000-0000-000000000000}"/>
          </ac:spMkLst>
        </pc:spChg>
        <pc:graphicFrameChg chg="add del mod">
          <ac:chgData name="辻 裕菜(TSUJI Yuna)" userId="926816db-3974-4cb2-9b3e-c2f260a5040d" providerId="ADAL" clId="{23B55D1B-6314-4265-9252-D76CB89A621B}" dt="2023-04-28T02:59:00.878" v="288"/>
          <ac:graphicFrameMkLst>
            <pc:docMk/>
            <pc:sldMk cId="2907768814" sldId="262"/>
            <ac:graphicFrameMk id="4" creationId="{4230EED6-0034-5330-A909-0F11539DD728}"/>
          </ac:graphicFrameMkLst>
        </pc:graphicFrameChg>
        <pc:graphicFrameChg chg="add del mod">
          <ac:chgData name="辻 裕菜(TSUJI Yuna)" userId="926816db-3974-4cb2-9b3e-c2f260a5040d" providerId="ADAL" clId="{23B55D1B-6314-4265-9252-D76CB89A621B}" dt="2023-04-28T02:59:00.878" v="288"/>
          <ac:graphicFrameMkLst>
            <pc:docMk/>
            <pc:sldMk cId="2907768814" sldId="262"/>
            <ac:graphicFrameMk id="7" creationId="{4FD5B532-C8B0-DDBB-77CC-C35FC7C5DED1}"/>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413" cy="495300"/>
          </a:xfrm>
          <a:prstGeom prst="rect">
            <a:avLst/>
          </a:prstGeom>
        </p:spPr>
        <p:txBody>
          <a:bodyPr vert="horz" lIns="91427" tIns="45714" rIns="91427" bIns="45714" rtlCol="0"/>
          <a:lstStyle>
            <a:lvl1pPr algn="l">
              <a:defRPr sz="1200"/>
            </a:lvl1pPr>
          </a:lstStyle>
          <a:p>
            <a:r>
              <a:rPr kumimoji="1" lang="ja-JP" altLang="en-US"/>
              <a:t>（参考資料２）　</a:t>
            </a:r>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27" tIns="45714" rIns="91427" bIns="45714" rtlCol="0"/>
          <a:lstStyle>
            <a:lvl1pPr algn="r">
              <a:defRPr sz="1200"/>
            </a:lvl1pPr>
          </a:lstStyle>
          <a:p>
            <a:fld id="{11035C0A-6A21-427D-A3EB-E8A52BE8FF8D}" type="datetimeFigureOut">
              <a:rPr kumimoji="1" lang="ja-JP" altLang="en-US" smtClean="0"/>
              <a:t>2023/5/23</a:t>
            </a:fld>
            <a:endParaRPr kumimoji="1" lang="ja-JP" altLang="en-US"/>
          </a:p>
        </p:txBody>
      </p:sp>
      <p:sp>
        <p:nvSpPr>
          <p:cNvPr id="4" name="フッター プレースホルダー 3"/>
          <p:cNvSpPr>
            <a:spLocks noGrp="1"/>
          </p:cNvSpPr>
          <p:nvPr>
            <p:ph type="ftr" sz="quarter" idx="2"/>
          </p:nvPr>
        </p:nvSpPr>
        <p:spPr>
          <a:xfrm>
            <a:off x="2" y="9371013"/>
            <a:ext cx="2919413" cy="495300"/>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27" tIns="45714" rIns="91427" bIns="45714"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4813"/>
          </a:xfrm>
          <a:prstGeom prst="rect">
            <a:avLst/>
          </a:prstGeom>
        </p:spPr>
        <p:txBody>
          <a:bodyPr vert="horz" lIns="90638" tIns="45318" rIns="90638" bIns="45318" rtlCol="0"/>
          <a:lstStyle>
            <a:lvl1pPr algn="l">
              <a:defRPr sz="1200"/>
            </a:lvl1pPr>
          </a:lstStyle>
          <a:p>
            <a:r>
              <a:rPr kumimoji="1" lang="ja-JP" altLang="en-US"/>
              <a:t>（参考資料２）　</a:t>
            </a:r>
          </a:p>
        </p:txBody>
      </p:sp>
      <p:sp>
        <p:nvSpPr>
          <p:cNvPr id="3" name="日付プレースホルダー 2"/>
          <p:cNvSpPr>
            <a:spLocks noGrp="1"/>
          </p:cNvSpPr>
          <p:nvPr>
            <p:ph type="dt" idx="1"/>
          </p:nvPr>
        </p:nvSpPr>
        <p:spPr>
          <a:xfrm>
            <a:off x="3815573" y="1"/>
            <a:ext cx="2918621" cy="494813"/>
          </a:xfrm>
          <a:prstGeom prst="rect">
            <a:avLst/>
          </a:prstGeom>
        </p:spPr>
        <p:txBody>
          <a:bodyPr vert="horz" lIns="90638" tIns="45318" rIns="90638" bIns="45318" rtlCol="0"/>
          <a:lstStyle>
            <a:lvl1pPr algn="r">
              <a:defRPr sz="1200"/>
            </a:lvl1pPr>
          </a:lstStyle>
          <a:p>
            <a:fld id="{7072B0E7-22FF-4BC1-A758-8F10060C7725}" type="datetimeFigureOut">
              <a:rPr kumimoji="1" lang="ja-JP" altLang="en-US" smtClean="0"/>
              <a:t>2023/5/23</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8" tIns="45318" rIns="90638"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8" tIns="45318" rIns="90638" bIns="45318"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2023/5/23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2023/5/23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13065" y="546502"/>
            <a:ext cx="6871065" cy="1656000"/>
          </a:xfrm>
          <a:prstGeom prst="roundRect">
            <a:avLst>
              <a:gd name="adj" fmla="val 0"/>
            </a:avLst>
          </a:prstGeom>
          <a:solidFill>
            <a:srgbClr val="FDCA63">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16000" bIns="108000" rtlCol="0" anchor="ctr"/>
          <a:lstStyle/>
          <a:p>
            <a:pPr algn="ctr">
              <a:lnSpc>
                <a:spcPts val="4000"/>
              </a:lnSpc>
            </a:pPr>
            <a:r>
              <a:rPr kumimoji="1" lang="ja-JP" altLang="en-US" sz="3600" b="1" dirty="0">
                <a:ln w="6600">
                  <a:solidFill>
                    <a:schemeClr val="accent2"/>
                  </a:solidFill>
                  <a:prstDash val="solid"/>
                </a:ln>
                <a:solidFill>
                  <a:schemeClr val="tx1"/>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低所得の子育て世帯に対する</a:t>
            </a:r>
          </a:p>
          <a:p>
            <a:pPr algn="ctr">
              <a:lnSpc>
                <a:spcPts val="4000"/>
              </a:lnSpc>
            </a:pPr>
            <a:r>
              <a:rPr kumimoji="1" lang="ja-JP" altLang="en-US" sz="3600" b="1" dirty="0">
                <a:ln w="6600">
                  <a:solidFill>
                    <a:schemeClr val="accent2"/>
                  </a:solidFill>
                  <a:prstDash val="solid"/>
                </a:ln>
                <a:solidFill>
                  <a:schemeClr val="tx1"/>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子育て世帯生活支援特別給付金</a:t>
            </a:r>
          </a:p>
          <a:p>
            <a:pPr algn="ctr">
              <a:lnSpc>
                <a:spcPts val="4000"/>
              </a:lnSpc>
            </a:pPr>
            <a:r>
              <a:rPr kumimoji="1" lang="ja-JP" altLang="en-US" sz="3600" b="1" dirty="0">
                <a:ln w="6600">
                  <a:solidFill>
                    <a:schemeClr val="accent2"/>
                  </a:solidFill>
                  <a:prstDash val="solid"/>
                </a:ln>
                <a:solidFill>
                  <a:schemeClr val="tx1"/>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（ひとり親世帯分）のご案内</a:t>
            </a:r>
          </a:p>
        </p:txBody>
      </p:sp>
      <p:sp>
        <p:nvSpPr>
          <p:cNvPr id="45" name="テキスト ボックス 44"/>
          <p:cNvSpPr txBox="1"/>
          <p:nvPr/>
        </p:nvSpPr>
        <p:spPr>
          <a:xfrm>
            <a:off x="53506" y="209256"/>
            <a:ext cx="4536000" cy="369332"/>
          </a:xfrm>
          <a:prstGeom prst="rect">
            <a:avLst/>
          </a:prstGeom>
          <a:noFill/>
        </p:spPr>
        <p:txBody>
          <a:bodyPr wrap="square" rtlCol="0">
            <a:spAutoFit/>
          </a:bodyPr>
          <a:lstStyle/>
          <a:p>
            <a:r>
              <a:rPr lang="ja-JP" altLang="en-US" b="1" dirty="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solidFill>
                <a:schemeClr val="accent2"/>
              </a:solidFill>
              <a:effectLst>
                <a:outerShdw blurRad="38100" dist="38100" dir="2700000" algn="tl">
                  <a:srgbClr val="000000">
                    <a:alpha val="43137"/>
                  </a:srgbClr>
                </a:outerShdw>
              </a:effectLst>
            </a:endParaRPr>
          </a:p>
        </p:txBody>
      </p:sp>
      <p:sp>
        <p:nvSpPr>
          <p:cNvPr id="52" name="角丸四角形 51"/>
          <p:cNvSpPr>
            <a:spLocks/>
          </p:cNvSpPr>
          <p:nvPr/>
        </p:nvSpPr>
        <p:spPr>
          <a:xfrm>
            <a:off x="-43401" y="7937275"/>
            <a:ext cx="6882531" cy="1961874"/>
          </a:xfrm>
          <a:prstGeom prst="roundRect">
            <a:avLst>
              <a:gd name="adj" fmla="val 0"/>
            </a:avLst>
          </a:prstGeom>
          <a:solidFill>
            <a:srgbClr val="FDCA6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lvl="0"/>
            <a:r>
              <a:rPr kumimoji="1" lang="ja-JP" altLang="en-US"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ja-JP" altLang="en-US" b="1" u="sng" dirty="0">
                <a:ln w="6600">
                  <a:noFill/>
                  <a:prstDash val="solid"/>
                </a:ln>
                <a:solidFill>
                  <a:srgbClr val="008EC0"/>
                </a:solidFill>
                <a:latin typeface="メイリオ" panose="020B0604030504040204" pitchFamily="50" charset="-128"/>
                <a:ea typeface="メイリオ" panose="020B0604030504040204" pitchFamily="50" charset="-128"/>
              </a:rPr>
              <a:t>こども家庭庁コールセンター</a:t>
            </a:r>
            <a:endParaRPr kumimoji="1" lang="en-US" altLang="ja-JP" b="1" u="sng" dirty="0">
              <a:ln w="6600">
                <a:noFill/>
                <a:prstDash val="solid"/>
              </a:ln>
              <a:solidFill>
                <a:srgbClr val="008EC0"/>
              </a:solidFill>
              <a:latin typeface="メイリオ" panose="020B0604030504040204" pitchFamily="50" charset="-128"/>
              <a:ea typeface="メイリオ" panose="020B0604030504040204" pitchFamily="50" charset="-128"/>
            </a:endParaRPr>
          </a:p>
          <a:p>
            <a:pPr lvl="0">
              <a:lnSpc>
                <a:spcPts val="3800"/>
              </a:lnSpc>
              <a:spcBef>
                <a:spcPts val="300"/>
              </a:spcBef>
              <a:defRPr/>
            </a:pPr>
            <a:r>
              <a:rPr kumimoji="1" lang="en-US" altLang="ja-JP" sz="3200" b="1" dirty="0">
                <a:ln w="6600">
                  <a:noFill/>
                  <a:prstDash val="solid"/>
                </a:ln>
                <a:solidFill>
                  <a:srgbClr val="008EC0"/>
                </a:solidFill>
                <a:latin typeface="メイリオ" panose="020B0604030504040204" pitchFamily="50" charset="-128"/>
                <a:ea typeface="メイリオ" panose="020B0604030504040204" pitchFamily="50" charset="-128"/>
              </a:rPr>
              <a:t>  0120-400-903</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（受付時間</a:t>
            </a:r>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平日</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9:00</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18:00</a:t>
            </a:r>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p>
          <a:p>
            <a:pPr lvl="0">
              <a:spcBef>
                <a:spcPts val="300"/>
              </a:spcBef>
            </a:pPr>
            <a:r>
              <a:rPr kumimoji="1" lang="ja-JP" altLang="en-US" b="1"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b="1" u="sng" dirty="0">
                <a:ln w="6600">
                  <a:noFill/>
                  <a:prstDash val="solid"/>
                </a:ln>
                <a:solidFill>
                  <a:schemeClr val="tx1"/>
                </a:solidFill>
                <a:latin typeface="メイリオ" panose="020B0604030504040204" pitchFamily="50" charset="-128"/>
                <a:ea typeface="メイリオ" panose="020B0604030504040204" pitchFamily="50" charset="-128"/>
              </a:rPr>
              <a:t>南関町役場　子育て支援係</a:t>
            </a:r>
          </a:p>
          <a:p>
            <a:pPr lvl="0"/>
            <a:r>
              <a:rPr kumimoji="1" lang="ja-JP" altLang="en-US" b="1" dirty="0">
                <a:ln w="6600">
                  <a:noFill/>
                  <a:prstDash val="solid"/>
                </a:ln>
                <a:solidFill>
                  <a:schemeClr val="tx1"/>
                </a:solidFill>
                <a:latin typeface="メイリオ" panose="020B0604030504040204" pitchFamily="50" charset="-128"/>
                <a:ea typeface="メイリオ" panose="020B0604030504040204" pitchFamily="50" charset="-128"/>
              </a:rPr>
              <a:t>　</a:t>
            </a:r>
            <a:r>
              <a:rPr kumimoji="1" lang="en-US" altLang="ja-JP" b="1" u="sng"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b="1" u="sng" dirty="0">
                <a:ln w="6600">
                  <a:noFill/>
                  <a:prstDash val="solid"/>
                </a:ln>
                <a:solidFill>
                  <a:schemeClr val="tx1"/>
                </a:solidFill>
                <a:latin typeface="メイリオ" panose="020B0604030504040204" pitchFamily="50" charset="-128"/>
                <a:ea typeface="メイリオ" panose="020B0604030504040204" pitchFamily="50" charset="-128"/>
              </a:rPr>
              <a:t>子育て世帯生活支援特別給付金</a:t>
            </a:r>
            <a:r>
              <a:rPr kumimoji="1" lang="en-US" altLang="ja-JP" b="1" u="sng"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b="1" u="sng" dirty="0">
                <a:ln w="6600">
                  <a:noFill/>
                  <a:prstDash val="solid"/>
                </a:ln>
                <a:solidFill>
                  <a:schemeClr val="tx1"/>
                </a:solidFill>
                <a:latin typeface="メイリオ" panose="020B0604030504040204" pitchFamily="50" charset="-128"/>
                <a:ea typeface="メイリオ" panose="020B0604030504040204" pitchFamily="50" charset="-128"/>
              </a:rPr>
              <a:t>ひとり親世帯分</a:t>
            </a:r>
            <a:r>
              <a:rPr kumimoji="1" lang="en-US" altLang="ja-JP" b="1" u="sng"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b="1" u="sng" dirty="0">
                <a:ln w="6600">
                  <a:noFill/>
                  <a:prstDash val="solid"/>
                </a:ln>
                <a:solidFill>
                  <a:schemeClr val="tx1"/>
                </a:solidFill>
                <a:latin typeface="メイリオ" panose="020B0604030504040204" pitchFamily="50" charset="-128"/>
                <a:ea typeface="メイリオ" panose="020B0604030504040204" pitchFamily="50" charset="-128"/>
              </a:rPr>
              <a:t>窓口</a:t>
            </a:r>
            <a:endParaRPr kumimoji="1" lang="en-US" altLang="ja-JP" b="1" u="sng" dirty="0">
              <a:ln w="6600">
                <a:noFill/>
                <a:prstDash val="solid"/>
              </a:ln>
              <a:solidFill>
                <a:schemeClr val="tx1"/>
              </a:solidFill>
              <a:latin typeface="メイリオ" panose="020B0604030504040204" pitchFamily="50" charset="-128"/>
              <a:ea typeface="メイリオ" panose="020B0604030504040204" pitchFamily="50" charset="-128"/>
            </a:endParaRPr>
          </a:p>
          <a:p>
            <a:pPr lvl="0"/>
            <a:r>
              <a:rPr kumimoji="1" lang="ja-JP" altLang="en-US" sz="3200" b="1" dirty="0">
                <a:ln w="6600">
                  <a:noFill/>
                  <a:prstDash val="solid"/>
                </a:ln>
                <a:solidFill>
                  <a:schemeClr val="tx1"/>
                </a:solidFill>
                <a:latin typeface="メイリオ" panose="020B0604030504040204" pitchFamily="50" charset="-128"/>
                <a:ea typeface="メイリオ" panose="020B0604030504040204" pitchFamily="50" charset="-128"/>
              </a:rPr>
              <a:t>  </a:t>
            </a:r>
            <a:r>
              <a:rPr kumimoji="1" lang="en-US" altLang="ja-JP" sz="3200" b="1" dirty="0">
                <a:ln w="6600">
                  <a:noFill/>
                  <a:prstDash val="solid"/>
                </a:ln>
                <a:solidFill>
                  <a:schemeClr val="tx1"/>
                </a:solidFill>
                <a:latin typeface="メイリオ" panose="020B0604030504040204" pitchFamily="50" charset="-128"/>
                <a:ea typeface="メイリオ" panose="020B0604030504040204" pitchFamily="50" charset="-128"/>
              </a:rPr>
              <a:t>0968-57-8503</a:t>
            </a:r>
            <a:endParaRPr kumimoji="1" lang="ja-JP" altLang="en-US" sz="3200" b="1" dirty="0">
              <a:ln w="6600">
                <a:noFill/>
                <a:prstDash val="solid"/>
              </a:ln>
              <a:solidFill>
                <a:schemeClr val="tx1"/>
              </a:solidFill>
              <a:latin typeface="メイリオ" panose="020B0604030504040204" pitchFamily="50" charset="-128"/>
              <a:ea typeface="メイリオ" panose="020B0604030504040204" pitchFamily="50" charset="-128"/>
            </a:endParaRPr>
          </a:p>
        </p:txBody>
      </p:sp>
      <p:sp>
        <p:nvSpPr>
          <p:cNvPr id="19" name="角丸四角形 18"/>
          <p:cNvSpPr>
            <a:spLocks/>
          </p:cNvSpPr>
          <p:nvPr/>
        </p:nvSpPr>
        <p:spPr>
          <a:xfrm>
            <a:off x="1" y="2170416"/>
            <a:ext cx="6876000" cy="4680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kumimoji="1" lang="ja-JP" altLang="en-US" sz="1600" b="1" dirty="0">
                <a:solidFill>
                  <a:prstClr val="black"/>
                </a:solidFill>
                <a:latin typeface="メイリオ" panose="020B0604030504040204" pitchFamily="50" charset="-128"/>
                <a:ea typeface="メイリオ" panose="020B0604030504040204" pitchFamily="50" charset="-128"/>
              </a:rPr>
              <a:t>ひとり親世帯の支援のため、</a:t>
            </a:r>
            <a:r>
              <a:rPr kumimoji="1" lang="ja-JP" altLang="en-US" sz="2200" b="1" u="sng" dirty="0">
                <a:solidFill>
                  <a:prstClr val="black"/>
                </a:solidFill>
                <a:latin typeface="メイリオ" panose="020B0604030504040204" pitchFamily="50" charset="-128"/>
                <a:ea typeface="メイリオ" panose="020B0604030504040204" pitchFamily="50" charset="-128"/>
              </a:rPr>
              <a:t>新たな給付金の支給</a:t>
            </a:r>
            <a:r>
              <a:rPr kumimoji="1" lang="ja-JP" altLang="en-US" sz="1600" b="1" dirty="0">
                <a:solidFill>
                  <a:prstClr val="black"/>
                </a:solidFill>
                <a:latin typeface="メイリオ" panose="020B0604030504040204" pitchFamily="50" charset="-128"/>
                <a:ea typeface="メイリオ" panose="020B0604030504040204" pitchFamily="50" charset="-128"/>
              </a:rPr>
              <a:t>を実施します！</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87393" y="2702000"/>
            <a:ext cx="6676209" cy="396000"/>
            <a:chOff x="87393" y="2448000"/>
            <a:chExt cx="6676209" cy="396000"/>
          </a:xfrm>
        </p:grpSpPr>
        <p:sp>
          <p:nvSpPr>
            <p:cNvPr id="31" name="角丸四角形 30"/>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１．支給対象者</a:t>
              </a:r>
              <a:endParaRPr kumimoji="1" lang="ja-JP" altLang="en-US" sz="2000" dirty="0">
                <a:solidFill>
                  <a:srgbClr val="FF9BBC"/>
                </a:solidFill>
              </a:endParaRPr>
            </a:p>
          </p:txBody>
        </p:sp>
        <p:sp>
          <p:nvSpPr>
            <p:cNvPr id="32" name="正方形/長方形 31"/>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4" name="正方形/長方形 23"/>
          <p:cNvSpPr/>
          <p:nvPr/>
        </p:nvSpPr>
        <p:spPr>
          <a:xfrm>
            <a:off x="4326500" y="4422603"/>
            <a:ext cx="6691602" cy="800219"/>
          </a:xfrm>
          <a:prstGeom prst="rect">
            <a:avLst/>
          </a:prstGeom>
        </p:spPr>
        <p:txBody>
          <a:bodyPr wrap="square" lIns="72000" tIns="36000" rIns="72000" bIns="36000">
            <a:noAutofit/>
          </a:bodyPr>
          <a:lstStyle/>
          <a:p>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2001" y="5458830"/>
            <a:ext cx="6691600"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　</a:t>
            </a:r>
            <a:endParaRPr kumimoji="1" lang="en-US" altLang="ja-JP" sz="12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018064" y="4746730"/>
            <a:ext cx="6679237" cy="487059"/>
          </a:xfrm>
          <a:prstGeom prst="rect">
            <a:avLst/>
          </a:prstGeom>
          <a:noFill/>
        </p:spPr>
        <p:txBody>
          <a:bodyPr wrap="square" lIns="108000" tIns="108000" rIns="108000" bIns="36000" rtlCol="0" anchor="ctr" anchorCtr="0">
            <a:noAutofit/>
          </a:bodyP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9001" y="7286306"/>
            <a:ext cx="6848999" cy="630942"/>
          </a:xfrm>
          <a:prstGeom prst="rect">
            <a:avLst/>
          </a:prstGeom>
          <a:noFill/>
        </p:spPr>
        <p:txBody>
          <a:bodyPr wrap="square" rtlCol="0">
            <a:noAutofit/>
          </a:bodyPr>
          <a:lstStyle/>
          <a:p>
            <a:pPr marL="393700" indent="-393700"/>
            <a:r>
              <a:rPr kumimoji="1" lang="ja-JP" altLang="en-US" sz="1600" b="1" dirty="0">
                <a:latin typeface="メイリオ" panose="020B0604030504040204" pitchFamily="50" charset="-128"/>
                <a:ea typeface="メイリオ" panose="020B0604030504040204" pitchFamily="50" charset="-128"/>
              </a:rPr>
              <a:t>■支給手続きについては裏面に掲載しています。必ずご確認ください。</a:t>
            </a:r>
          </a:p>
          <a:p>
            <a:pPr marL="355600" lvl="0" indent="-3556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＊お問い合わせは、下記までお電話ください。</a:t>
            </a:r>
            <a:endParaRPr kumimoji="1" lang="ja-JP" altLang="en-US" sz="1600" b="1" dirty="0">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87392" y="6193997"/>
            <a:ext cx="6676209" cy="396000"/>
            <a:chOff x="87392" y="6371797"/>
            <a:chExt cx="6676209" cy="396000"/>
          </a:xfrm>
        </p:grpSpPr>
        <p:sp>
          <p:nvSpPr>
            <p:cNvPr id="40" name="角丸四角形 39"/>
            <p:cNvSpPr/>
            <p:nvPr/>
          </p:nvSpPr>
          <p:spPr>
            <a:xfrm>
              <a:off x="267393" y="6371797"/>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２．支給額</a:t>
              </a:r>
              <a:endParaRPr kumimoji="1" lang="ja-JP" altLang="en-US" sz="2000" dirty="0">
                <a:solidFill>
                  <a:srgbClr val="FF9BBC"/>
                </a:solidFill>
              </a:endParaRPr>
            </a:p>
          </p:txBody>
        </p:sp>
        <p:sp>
          <p:nvSpPr>
            <p:cNvPr id="42" name="正方形/長方形 41"/>
            <p:cNvSpPr/>
            <p:nvPr/>
          </p:nvSpPr>
          <p:spPr>
            <a:xfrm>
              <a:off x="87392" y="6371797"/>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8" name="角丸四角形 37"/>
          <p:cNvSpPr/>
          <p:nvPr/>
        </p:nvSpPr>
        <p:spPr>
          <a:xfrm>
            <a:off x="72000" y="6638303"/>
            <a:ext cx="6732000" cy="576000"/>
          </a:xfrm>
          <a:prstGeom prst="round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lvl="0" algn="ctr"/>
            <a:r>
              <a:rPr kumimoji="1" lang="ja-JP" altLang="en-US" sz="2000" dirty="0">
                <a:solidFill>
                  <a:prstClr val="black"/>
                </a:solidFill>
                <a:latin typeface="メイリオ" panose="020B0604030504040204" pitchFamily="50" charset="-128"/>
                <a:ea typeface="メイリオ" panose="020B0604030504040204" pitchFamily="50" charset="-128"/>
              </a:rPr>
              <a:t>児童１人当たり一律</a:t>
            </a:r>
            <a:r>
              <a:rPr kumimoji="1" lang="ja-JP" altLang="en-US" sz="3200" b="1" dirty="0">
                <a:solidFill>
                  <a:schemeClr val="tx1"/>
                </a:solidFill>
                <a:latin typeface="メイリオ" panose="020B0604030504040204" pitchFamily="50" charset="-128"/>
                <a:ea typeface="メイリオ" panose="020B0604030504040204" pitchFamily="50" charset="-128"/>
              </a:rPr>
              <a:t>５</a:t>
            </a:r>
            <a:r>
              <a:rPr kumimoji="1" lang="ja-JP" altLang="en-US" sz="3200" b="1" dirty="0">
                <a:solidFill>
                  <a:prstClr val="black"/>
                </a:solidFill>
                <a:latin typeface="メイリオ" panose="020B0604030504040204" pitchFamily="50" charset="-128"/>
                <a:ea typeface="メイリオ" panose="020B0604030504040204" pitchFamily="50" charset="-128"/>
              </a:rPr>
              <a:t>万円</a:t>
            </a:r>
            <a:endParaRPr kumimoji="1" lang="ja-JP" altLang="en-US" sz="3200" dirty="0"/>
          </a:p>
        </p:txBody>
      </p:sp>
      <p:sp>
        <p:nvSpPr>
          <p:cNvPr id="20" name="角丸四角形 19"/>
          <p:cNvSpPr/>
          <p:nvPr/>
        </p:nvSpPr>
        <p:spPr>
          <a:xfrm>
            <a:off x="72000" y="3096585"/>
            <a:ext cx="6722500" cy="3105804"/>
          </a:xfrm>
          <a:prstGeom prst="roundRect">
            <a:avLst>
              <a:gd name="adj" fmla="val 7264"/>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t" anchorCtr="0"/>
          <a:lstStyle/>
          <a:p>
            <a:pPr marL="180000" lvl="0" indent="-457200"/>
            <a:r>
              <a:rPr kumimoji="1" lang="ja-JP" altLang="en-US" dirty="0">
                <a:solidFill>
                  <a:prstClr val="black"/>
                </a:solidFill>
                <a:latin typeface="メイリオ" panose="020B0604030504040204" pitchFamily="50" charset="-128"/>
                <a:ea typeface="メイリオ" panose="020B0604030504040204" pitchFamily="50" charset="-128"/>
              </a:rPr>
              <a:t>■以下の①～③のいずれかに該当する方</a:t>
            </a:r>
            <a:endParaRPr kumimoji="1" lang="ja-JP" altLang="en-US" b="1" u="sng" dirty="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a:solidFill>
                  <a:prstClr val="black"/>
                </a:solidFill>
                <a:latin typeface="メイリオ" panose="020B0604030504040204" pitchFamily="50" charset="-128"/>
                <a:ea typeface="メイリオ" panose="020B0604030504040204" pitchFamily="50" charset="-128"/>
              </a:rPr>
              <a:t>　</a:t>
            </a:r>
            <a:r>
              <a:rPr kumimoji="1" lang="ja-JP" altLang="en-US" sz="1600" dirty="0">
                <a:solidFill>
                  <a:schemeClr val="tx1"/>
                </a:solidFill>
                <a:latin typeface="メイリオ" panose="020B0604030504040204" pitchFamily="50" charset="-128"/>
                <a:ea typeface="メイリオ" panose="020B0604030504040204" pitchFamily="50" charset="-128"/>
              </a:rPr>
              <a:t>①　</a:t>
            </a:r>
            <a:r>
              <a:rPr kumimoji="1" lang="ja-JP" altLang="en-US" sz="1600" b="1" dirty="0">
                <a:solidFill>
                  <a:schemeClr val="tx1"/>
                </a:solidFill>
                <a:latin typeface="メイリオ" panose="020B0604030504040204" pitchFamily="50" charset="-128"/>
                <a:ea typeface="メイリオ" panose="020B0604030504040204" pitchFamily="50" charset="-128"/>
              </a:rPr>
              <a:t>令和５年３月分の児童扶養手当受給者の方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ja-JP" altLang="en-US" sz="1600" b="1" dirty="0">
                <a:solidFill>
                  <a:schemeClr val="tx1"/>
                </a:solidFill>
                <a:latin typeface="メイリオ" panose="020B0604030504040204" pitchFamily="50" charset="-128"/>
                <a:ea typeface="メイリオ" panose="020B0604030504040204" pitchFamily="50" charset="-128"/>
              </a:rPr>
              <a:t>令和５年４月分の新規児童扶養手当受給者の方</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a:solidFill>
                  <a:schemeClr val="tx1"/>
                </a:solidFill>
                <a:latin typeface="メイリオ" panose="020B0604030504040204" pitchFamily="50" charset="-128"/>
                <a:ea typeface="メイリオ" panose="020B0604030504040204" pitchFamily="50" charset="-128"/>
              </a:rPr>
              <a:t>　②　</a:t>
            </a:r>
            <a:r>
              <a:rPr kumimoji="1" lang="ja-JP" altLang="en-US" sz="1600" b="1" dirty="0">
                <a:solidFill>
                  <a:schemeClr val="tx1"/>
                </a:solidFill>
                <a:latin typeface="メイリオ" panose="020B0604030504040204" pitchFamily="50" charset="-128"/>
                <a:ea typeface="メイリオ" panose="020B0604030504040204" pitchFamily="50" charset="-128"/>
              </a:rPr>
              <a:t>公的年金等を受給</a:t>
            </a:r>
            <a:r>
              <a:rPr kumimoji="1" lang="ja-JP" altLang="en-US" sz="1600" dirty="0">
                <a:solidFill>
                  <a:schemeClr val="tx1"/>
                </a:solidFill>
                <a:latin typeface="メイリオ" panose="020B0604030504040204" pitchFamily="50" charset="-128"/>
                <a:ea typeface="メイリオ" panose="020B0604030504040204" pitchFamily="50" charset="-128"/>
              </a:rPr>
              <a:t>していることにより、</a:t>
            </a:r>
            <a:r>
              <a:rPr kumimoji="1" lang="ja-JP" altLang="en-US" sz="1600" b="1" dirty="0">
                <a:solidFill>
                  <a:schemeClr val="tx1"/>
                </a:solidFill>
                <a:latin typeface="メイリオ" panose="020B0604030504040204" pitchFamily="50" charset="-128"/>
                <a:ea typeface="メイリオ" panose="020B0604030504040204" pitchFamily="50" charset="-128"/>
              </a:rPr>
              <a:t>令和５年３月分の児童扶養手当の支給を受けていない方</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576000" lvl="0" indent="-457200">
              <a:lnSpc>
                <a:spcPts val="1700"/>
              </a:lnSpc>
            </a:pPr>
            <a:r>
              <a:rPr kumimoji="1" lang="en-US" altLang="ja-JP" sz="1400" dirty="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（「公的年金等」には、遺族年金、障害年金、老齢年金、労災年金、遺族補償などが該当します。）</a:t>
            </a:r>
            <a:endParaRPr kumimoji="1" lang="en-US" altLang="ja-JP" sz="1400" baseline="30000" dirty="0">
              <a:solidFill>
                <a:schemeClr val="tx1"/>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a:solidFill>
                  <a:schemeClr val="tx1"/>
                </a:solidFill>
                <a:latin typeface="メイリオ" panose="020B0604030504040204" pitchFamily="50" charset="-128"/>
                <a:ea typeface="メイリオ" panose="020B0604030504040204" pitchFamily="50" charset="-128"/>
              </a:rPr>
              <a:t>　③　食費等の物価高騰の影響を受けて家計が急変している、</a:t>
            </a:r>
            <a:r>
              <a:rPr kumimoji="1" lang="ja-JP" altLang="en-US" sz="1600" b="1" dirty="0">
                <a:solidFill>
                  <a:schemeClr val="tx1"/>
                </a:solidFill>
                <a:latin typeface="メイリオ" panose="020B0604030504040204" pitchFamily="50" charset="-128"/>
                <a:ea typeface="メイリオ" panose="020B0604030504040204" pitchFamily="50" charset="-128"/>
              </a:rPr>
              <a:t>児童扶養手当を受給している方と同じ水準の収入の方</a:t>
            </a:r>
          </a:p>
          <a:p>
            <a:pPr marL="180000" lvl="0" indent="-457200">
              <a:lnSpc>
                <a:spcPts val="1700"/>
              </a:lnSpc>
              <a:spcBef>
                <a:spcPts val="800"/>
              </a:spcBef>
            </a:pPr>
            <a:r>
              <a:rPr kumimoji="1" lang="en-US" altLang="ja-JP" sz="1400" dirty="0">
                <a:solidFill>
                  <a:prstClr val="black"/>
                </a:solidFill>
                <a:latin typeface="メイリオ" panose="020B0604030504040204" pitchFamily="50" charset="-128"/>
                <a:ea typeface="メイリオ" panose="020B0604030504040204" pitchFamily="50" charset="-128"/>
              </a:rPr>
              <a:t>※</a:t>
            </a:r>
            <a:r>
              <a:rPr kumimoji="1" lang="ja-JP" altLang="en-US" sz="1400" dirty="0">
                <a:solidFill>
                  <a:prstClr val="black"/>
                </a:solidFill>
                <a:latin typeface="メイリオ" panose="020B0604030504040204" pitchFamily="50" charset="-128"/>
                <a:ea typeface="メイリオ" panose="020B0604030504040204" pitchFamily="50" charset="-128"/>
              </a:rPr>
              <a:t>　上記②又は③に該当する場合であっても、ひとり親世帯以外の低所得の子育て世帯対象の子育て世帯生活支援特別給付金の支給を既に受けている場合は、本給付金の支給は受けられません。</a:t>
            </a:r>
            <a:endParaRPr kumimoji="1" lang="en-US" altLang="ja-JP" sz="14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0097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99562" y="8023863"/>
            <a:ext cx="6434683" cy="169430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52" name="テキスト ボックス 51"/>
          <p:cNvSpPr txBox="1"/>
          <p:nvPr/>
        </p:nvSpPr>
        <p:spPr>
          <a:xfrm>
            <a:off x="834988" y="8164117"/>
            <a:ext cx="5884371" cy="682079"/>
          </a:xfrm>
          <a:prstGeom prst="rect">
            <a:avLst/>
          </a:prstGeom>
          <a:noFill/>
        </p:spPr>
        <p:txBody>
          <a:bodyPr wrap="square" lIns="35989" tIns="35989" rIns="35989" bIns="35989" rtlCol="0" anchor="ctr" anchorCtr="0">
            <a:spAutoFit/>
          </a:bodyPr>
          <a:lstStyle/>
          <a:p>
            <a:pPr defTabSz="1474670">
              <a:lnSpc>
                <a:spcPct val="110000"/>
              </a:lnSpc>
            </a:pPr>
            <a:r>
              <a:rPr lang="ja-JP" altLang="en-US" sz="1400" b="1" dirty="0">
                <a:latin typeface="メイリオ" pitchFamily="50" charset="-128"/>
                <a:ea typeface="メイリオ" pitchFamily="50" charset="-128"/>
                <a:cs typeface="メイリオ" pitchFamily="50" charset="-128"/>
              </a:rPr>
              <a:t>「低所得の子育て世帯に対する子育て世帯生活支援特別給付金</a:t>
            </a:r>
            <a:r>
              <a:rPr lang="en-US" altLang="ja-JP" sz="1400" b="1" dirty="0">
                <a:latin typeface="メイリオ" pitchFamily="50" charset="-128"/>
                <a:ea typeface="メイリオ" pitchFamily="50" charset="-128"/>
                <a:cs typeface="メイリオ" pitchFamily="50" charset="-128"/>
              </a:rPr>
              <a:t>｣ </a:t>
            </a:r>
            <a:r>
              <a:rPr lang="ja-JP" altLang="en-US" b="1" dirty="0">
                <a:latin typeface="メイリオ" pitchFamily="50" charset="-128"/>
                <a:ea typeface="メイリオ" pitchFamily="50" charset="-128"/>
                <a:cs typeface="メイリオ" pitchFamily="50" charset="-128"/>
              </a:rPr>
              <a:t>の</a:t>
            </a:r>
            <a:endParaRPr lang="en-US" altLang="ja-JP" b="1" dirty="0">
              <a:latin typeface="メイリオ" pitchFamily="50" charset="-128"/>
              <a:ea typeface="メイリオ" pitchFamily="50" charset="-128"/>
              <a:cs typeface="メイリオ" pitchFamily="50" charset="-128"/>
            </a:endParaRPr>
          </a:p>
          <a:p>
            <a:pPr defTabSz="1474670">
              <a:lnSpc>
                <a:spcPct val="110000"/>
              </a:lnSpc>
            </a:pPr>
            <a:r>
              <a:rPr lang="ja-JP" altLang="en-US"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b="1" dirty="0">
                <a:solidFill>
                  <a:prstClr val="black"/>
                </a:solidFill>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80400" y="8217249"/>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365961" y="8859062"/>
            <a:ext cx="6156000" cy="766562"/>
          </a:xfrm>
          <a:prstGeom prst="rect">
            <a:avLst/>
          </a:prstGeom>
          <a:noFill/>
        </p:spPr>
        <p:txBody>
          <a:bodyPr wrap="square" lIns="72000" tIns="52676" rIns="72000" bIns="52676" rtlCol="0" anchor="ctr" anchorCtr="0">
            <a:spAutoFit/>
          </a:bodyPr>
          <a:lstStyle/>
          <a:p>
            <a:pPr defTabSz="1474670">
              <a:lnSpc>
                <a:spcPct val="110000"/>
              </a:lnSpc>
            </a:pPr>
            <a:r>
              <a:rPr lang="ja-JP" altLang="en-US" sz="1300" dirty="0">
                <a:solidFill>
                  <a:prstClr val="black"/>
                </a:solidFill>
                <a:latin typeface="メイリオ" pitchFamily="50" charset="-128"/>
                <a:ea typeface="メイリオ" pitchFamily="50" charset="-128"/>
                <a:cs typeface="メイリオ" pitchFamily="50" charset="-128"/>
              </a:rPr>
              <a:t>ご自宅や職場などに都道府県・市区町村やこども家庭庁（の職員）などをかたった不審な電話や郵便があった場合は、お住まいの市区町村や最寄りの警察署（または警察相談専用電話</a:t>
            </a:r>
            <a:r>
              <a:rPr lang="en-US" altLang="ja-JP" sz="1300" dirty="0">
                <a:solidFill>
                  <a:prstClr val="black"/>
                </a:solidFill>
                <a:latin typeface="メイリオ" pitchFamily="50" charset="-128"/>
                <a:ea typeface="メイリオ" pitchFamily="50" charset="-128"/>
                <a:cs typeface="メイリオ" pitchFamily="50" charset="-128"/>
              </a:rPr>
              <a:t>(#9110)</a:t>
            </a:r>
            <a:r>
              <a:rPr lang="ja-JP" altLang="en-US" sz="1300" dirty="0">
                <a:solidFill>
                  <a:prstClr val="black"/>
                </a:solidFill>
                <a:latin typeface="メイリオ" pitchFamily="50" charset="-128"/>
                <a:ea typeface="メイリオ" pitchFamily="50" charset="-128"/>
                <a:cs typeface="メイリオ" pitchFamily="50" charset="-128"/>
              </a:rPr>
              <a:t>）に</a:t>
            </a:r>
            <a:r>
              <a:rPr lang="ja-JP" altLang="en-US" sz="1300" dirty="0">
                <a:latin typeface="メイリオ" pitchFamily="50" charset="-128"/>
                <a:ea typeface="メイリオ" pitchFamily="50" charset="-128"/>
                <a:cs typeface="メイリオ" pitchFamily="50" charset="-128"/>
              </a:rPr>
              <a:t>ご</a:t>
            </a:r>
            <a:r>
              <a:rPr lang="ja-JP" altLang="en-US" sz="1300" dirty="0">
                <a:solidFill>
                  <a:prstClr val="black"/>
                </a:solidFill>
                <a:latin typeface="メイリオ" pitchFamily="50" charset="-128"/>
                <a:ea typeface="メイリオ" pitchFamily="50" charset="-128"/>
                <a:cs typeface="メイリオ" pitchFamily="50" charset="-128"/>
              </a:rPr>
              <a:t>連絡ください。</a:t>
            </a:r>
          </a:p>
        </p:txBody>
      </p:sp>
      <p:sp>
        <p:nvSpPr>
          <p:cNvPr id="47" name="角丸四角形 46"/>
          <p:cNvSpPr/>
          <p:nvPr/>
        </p:nvSpPr>
        <p:spPr>
          <a:xfrm>
            <a:off x="95359" y="3262448"/>
            <a:ext cx="6624000"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a:solidFill>
                  <a:schemeClr val="tx1"/>
                </a:solidFill>
                <a:latin typeface="メイリオ" panose="020B0604030504040204" pitchFamily="50" charset="-128"/>
                <a:ea typeface="メイリオ" panose="020B0604030504040204" pitchFamily="50" charset="-128"/>
              </a:rPr>
              <a:t>■上記以外の方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u="sng" dirty="0">
                <a:solidFill>
                  <a:schemeClr val="tx1"/>
                </a:solidFill>
                <a:latin typeface="メイリオ" panose="020B0604030504040204" pitchFamily="50" charset="-128"/>
                <a:ea typeface="メイリオ" panose="020B0604030504040204" pitchFamily="50" charset="-128"/>
              </a:rPr>
              <a:t>１の②又は③のいずれか</a:t>
            </a:r>
            <a:r>
              <a:rPr kumimoji="1" lang="ja-JP" altLang="en-US" sz="1400" b="1" dirty="0">
                <a:solidFill>
                  <a:schemeClr val="tx1"/>
                </a:solidFill>
                <a:latin typeface="メイリオ" panose="020B0604030504040204" pitchFamily="50" charset="-128"/>
                <a:ea typeface="メイリオ" panose="020B0604030504040204" pitchFamily="50" charset="-128"/>
              </a:rPr>
              <a:t>に該当する方）</a:t>
            </a:r>
          </a:p>
        </p:txBody>
      </p:sp>
      <p:sp>
        <p:nvSpPr>
          <p:cNvPr id="50" name="正方形/長方形 49"/>
          <p:cNvSpPr/>
          <p:nvPr/>
        </p:nvSpPr>
        <p:spPr>
          <a:xfrm>
            <a:off x="140926" y="3932397"/>
            <a:ext cx="6516000" cy="1638123"/>
          </a:xfrm>
          <a:prstGeom prst="rect">
            <a:avLst/>
          </a:prstGeom>
        </p:spPr>
        <p:txBody>
          <a:bodyPr wrap="square" lIns="72000" tIns="72000" rIns="72000" bIns="72000">
            <a:spAutoFit/>
          </a:bodyPr>
          <a:lstStyle/>
          <a:p>
            <a:pPr marL="177800" lvl="0" indent="-177800"/>
            <a:r>
              <a:rPr kumimoji="1" lang="ja-JP" altLang="en-US" sz="1600" dirty="0">
                <a:solidFill>
                  <a:prstClr val="black"/>
                </a:solidFill>
                <a:latin typeface="メイリオ" panose="020B0604030504040204" pitchFamily="50" charset="-128"/>
                <a:ea typeface="メイリオ" panose="020B0604030504040204" pitchFamily="50" charset="-128"/>
              </a:rPr>
              <a:t>▶ 給付金を受け取るには、</a:t>
            </a:r>
            <a:r>
              <a:rPr kumimoji="1" lang="ja-JP" altLang="en-US" b="1" u="sng" dirty="0">
                <a:solidFill>
                  <a:prstClr val="black"/>
                </a:solidFill>
                <a:latin typeface="メイリオ" panose="020B0604030504040204" pitchFamily="50" charset="-128"/>
                <a:ea typeface="メイリオ" panose="020B0604030504040204" pitchFamily="50" charset="-128"/>
              </a:rPr>
              <a:t>申請が必要</a:t>
            </a:r>
            <a:r>
              <a:rPr kumimoji="1" lang="ja-JP" altLang="en-US" sz="1600" dirty="0">
                <a:solidFill>
                  <a:prstClr val="black"/>
                </a:solidFill>
                <a:latin typeface="メイリオ" panose="020B0604030504040204" pitchFamily="50" charset="-128"/>
                <a:ea typeface="メイリオ" panose="020B0604030504040204" pitchFamily="50" charset="-128"/>
              </a:rPr>
              <a:t>です。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申請書に振込先口座などを記入して、必要書類とともに南関町役場　　　</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福祉課子育て支援係にご提出ください。</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給付金の支給要件に該当する方に対して、申請内容を確認して指定口座に</a:t>
            </a:r>
            <a:r>
              <a:rPr kumimoji="1" lang="ja-JP" altLang="en-US" sz="1600" b="1" dirty="0">
                <a:solidFill>
                  <a:prstClr val="black"/>
                </a:solidFill>
                <a:latin typeface="メイリオ" panose="020B0604030504040204" pitchFamily="50" charset="-128"/>
                <a:ea typeface="メイリオ" panose="020B0604030504040204" pitchFamily="50" charset="-128"/>
              </a:rPr>
              <a:t>可能な限り速やかに熊本県から</a:t>
            </a:r>
            <a:r>
              <a:rPr kumimoji="1" lang="ja-JP" altLang="en-US" sz="1600" dirty="0">
                <a:solidFill>
                  <a:prstClr val="black"/>
                </a:solidFill>
                <a:latin typeface="メイリオ" panose="020B0604030504040204" pitchFamily="50" charset="-128"/>
                <a:ea typeface="メイリオ" panose="020B0604030504040204" pitchFamily="50" charset="-128"/>
              </a:rPr>
              <a:t>振り込まれます。</a:t>
            </a:r>
          </a:p>
        </p:txBody>
      </p:sp>
      <p:grpSp>
        <p:nvGrpSpPr>
          <p:cNvPr id="6" name="グループ化 5"/>
          <p:cNvGrpSpPr/>
          <p:nvPr/>
        </p:nvGrpSpPr>
        <p:grpSpPr>
          <a:xfrm>
            <a:off x="213701" y="5817720"/>
            <a:ext cx="6399760" cy="2121838"/>
            <a:chOff x="213701" y="5487520"/>
            <a:chExt cx="6399760" cy="2121838"/>
          </a:xfrm>
        </p:grpSpPr>
        <p:grpSp>
          <p:nvGrpSpPr>
            <p:cNvPr id="5" name="グループ化 4"/>
            <p:cNvGrpSpPr/>
            <p:nvPr/>
          </p:nvGrpSpPr>
          <p:grpSpPr>
            <a:xfrm>
              <a:off x="213701" y="5487520"/>
              <a:ext cx="6399760" cy="2121838"/>
              <a:chOff x="196960" y="2658724"/>
              <a:chExt cx="6431615" cy="1841730"/>
            </a:xfrm>
          </p:grpSpPr>
          <p:sp>
            <p:nvSpPr>
              <p:cNvPr id="11" name="角丸四角形 10"/>
              <p:cNvSpPr/>
              <p:nvPr/>
            </p:nvSpPr>
            <p:spPr>
              <a:xfrm>
                <a:off x="232960"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96960" y="3339801"/>
                <a:ext cx="1152000" cy="584775"/>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ひとり親世帯</a:t>
                </a:r>
              </a:p>
            </p:txBody>
          </p:sp>
          <p:grpSp>
            <p:nvGrpSpPr>
              <p:cNvPr id="3" name="グループ化 2"/>
              <p:cNvGrpSpPr/>
              <p:nvPr/>
            </p:nvGrpSpPr>
            <p:grpSpPr>
              <a:xfrm>
                <a:off x="1155783" y="2658724"/>
                <a:ext cx="4311905" cy="555587"/>
                <a:chOff x="1817274" y="5174762"/>
                <a:chExt cx="3024000" cy="655236"/>
              </a:xfrm>
            </p:grpSpPr>
            <p:sp>
              <p:nvSpPr>
                <p:cNvPr id="25" name="テキスト ボックス 24"/>
                <p:cNvSpPr txBox="1"/>
                <p:nvPr/>
              </p:nvSpPr>
              <p:spPr>
                <a:xfrm>
                  <a:off x="1817274" y="5313845"/>
                  <a:ext cx="3024000" cy="399276"/>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r>
                    <a:rPr kumimoji="1" lang="ja-JP" altLang="en-US" sz="1600" b="1" dirty="0">
                      <a:latin typeface="メイリオ" panose="020B0604030504040204" pitchFamily="50" charset="-128"/>
                      <a:ea typeface="メイリオ" panose="020B0604030504040204" pitchFamily="50" charset="-128"/>
                    </a:rPr>
                    <a:t>給付金の申請手続き</a:t>
                  </a:r>
                </a:p>
              </p:txBody>
            </p:sp>
            <p:sp>
              <p:nvSpPr>
                <p:cNvPr id="24" name="右矢印 23"/>
                <p:cNvSpPr/>
                <p:nvPr/>
              </p:nvSpPr>
              <p:spPr>
                <a:xfrm>
                  <a:off x="2145672" y="5174762"/>
                  <a:ext cx="2547622" cy="655236"/>
                </a:xfrm>
                <a:prstGeom prst="rightArrow">
                  <a:avLst>
                    <a:gd name="adj1" fmla="val 50000"/>
                    <a:gd name="adj2" fmla="val 73016"/>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68" name="グループ化 67"/>
              <p:cNvGrpSpPr/>
              <p:nvPr/>
            </p:nvGrpSpPr>
            <p:grpSpPr>
              <a:xfrm flipH="1">
                <a:off x="1289031" y="3956751"/>
                <a:ext cx="4218017" cy="543703"/>
                <a:chOff x="1932950" y="5263136"/>
                <a:chExt cx="3024000" cy="706834"/>
              </a:xfrm>
            </p:grpSpPr>
            <p:sp>
              <p:nvSpPr>
                <p:cNvPr id="69" name="テキスト ボックス 68"/>
                <p:cNvSpPr txBox="1"/>
                <p:nvPr/>
              </p:nvSpPr>
              <p:spPr>
                <a:xfrm>
                  <a:off x="1932950" y="5437845"/>
                  <a:ext cx="3024000" cy="382030"/>
                </a:xfrm>
                <a:prstGeom prst="rect">
                  <a:avLst/>
                </a:prstGeom>
                <a:noFill/>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(2)</a:t>
                  </a:r>
                  <a:r>
                    <a:rPr kumimoji="1" lang="ja-JP" altLang="en-US" sz="1600" b="1" dirty="0">
                      <a:latin typeface="メイリオ" panose="020B0604030504040204" pitchFamily="50" charset="-128"/>
                      <a:ea typeface="メイリオ" panose="020B0604030504040204" pitchFamily="50" charset="-128"/>
                    </a:rPr>
                    <a:t>指定口座へ振込み</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熊本県</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70" name="右矢印 69"/>
                <p:cNvSpPr/>
                <p:nvPr/>
              </p:nvSpPr>
              <p:spPr>
                <a:xfrm>
                  <a:off x="2112442" y="5263136"/>
                  <a:ext cx="2604329" cy="706834"/>
                </a:xfrm>
                <a:prstGeom prst="rightArrow">
                  <a:avLst>
                    <a:gd name="adj1" fmla="val 50000"/>
                    <a:gd name="adj2" fmla="val 80385"/>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grpSp>
          <p:sp>
            <p:nvSpPr>
              <p:cNvPr id="38" name="角丸四角形 37"/>
              <p:cNvSpPr/>
              <p:nvPr/>
            </p:nvSpPr>
            <p:spPr>
              <a:xfrm>
                <a:off x="5508132"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5476575" y="3324966"/>
                <a:ext cx="1152000" cy="614437"/>
              </a:xfrm>
              <a:prstGeom prst="rect">
                <a:avLst/>
              </a:prstGeom>
              <a:noFill/>
              <a:ln>
                <a:noFill/>
              </a:ln>
            </p:spPr>
            <p:txBody>
              <a:bodyPr wrap="square" rtlCol="0" anchor="ctr">
                <a:spAutoFit/>
              </a:bodyPr>
              <a:lstStyle/>
              <a:p>
                <a:pPr algn="ctr"/>
                <a:r>
                  <a:rPr kumimoji="1" lang="ja-JP" altLang="en-US" sz="1400" b="1" dirty="0">
                    <a:latin typeface="メイリオ" panose="020B0604030504040204" pitchFamily="50" charset="-128"/>
                    <a:ea typeface="メイリオ" panose="020B0604030504040204" pitchFamily="50" charset="-128"/>
                  </a:rPr>
                  <a:t>南関町役場</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福祉課</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子育て支援係</a:t>
                </a:r>
              </a:p>
            </p:txBody>
          </p:sp>
        </p:grpSp>
        <p:sp>
          <p:nvSpPr>
            <p:cNvPr id="2" name="角丸四角形吹き出し 1"/>
            <p:cNvSpPr/>
            <p:nvPr/>
          </p:nvSpPr>
          <p:spPr>
            <a:xfrm>
              <a:off x="1584000" y="5966334"/>
              <a:ext cx="3600000" cy="720000"/>
            </a:xfrm>
            <a:custGeom>
              <a:avLst/>
              <a:gdLst>
                <a:gd name="connsiteX0" fmla="*/ 0 w 4133589"/>
                <a:gd name="connsiteY0" fmla="*/ 191911 h 1151441"/>
                <a:gd name="connsiteX1" fmla="*/ 191911 w 4133589"/>
                <a:gd name="connsiteY1" fmla="*/ 0 h 1151441"/>
                <a:gd name="connsiteX2" fmla="*/ 688932 w 4133589"/>
                <a:gd name="connsiteY2" fmla="*/ 0 h 1151441"/>
                <a:gd name="connsiteX3" fmla="*/ 1214572 w 4133589"/>
                <a:gd name="connsiteY3" fmla="*/ -600120 h 1151441"/>
                <a:gd name="connsiteX4" fmla="*/ 1722329 w 4133589"/>
                <a:gd name="connsiteY4" fmla="*/ 0 h 1151441"/>
                <a:gd name="connsiteX5" fmla="*/ 3941678 w 4133589"/>
                <a:gd name="connsiteY5" fmla="*/ 0 h 1151441"/>
                <a:gd name="connsiteX6" fmla="*/ 4133589 w 4133589"/>
                <a:gd name="connsiteY6" fmla="*/ 191911 h 1151441"/>
                <a:gd name="connsiteX7" fmla="*/ 4133589 w 4133589"/>
                <a:gd name="connsiteY7" fmla="*/ 191907 h 1151441"/>
                <a:gd name="connsiteX8" fmla="*/ 4133589 w 4133589"/>
                <a:gd name="connsiteY8" fmla="*/ 191907 h 1151441"/>
                <a:gd name="connsiteX9" fmla="*/ 4133589 w 4133589"/>
                <a:gd name="connsiteY9" fmla="*/ 479767 h 1151441"/>
                <a:gd name="connsiteX10" fmla="*/ 4133589 w 4133589"/>
                <a:gd name="connsiteY10" fmla="*/ 959530 h 1151441"/>
                <a:gd name="connsiteX11" fmla="*/ 3941678 w 4133589"/>
                <a:gd name="connsiteY11" fmla="*/ 1151441 h 1151441"/>
                <a:gd name="connsiteX12" fmla="*/ 1722329 w 4133589"/>
                <a:gd name="connsiteY12" fmla="*/ 1151441 h 1151441"/>
                <a:gd name="connsiteX13" fmla="*/ 688932 w 4133589"/>
                <a:gd name="connsiteY13" fmla="*/ 1151441 h 1151441"/>
                <a:gd name="connsiteX14" fmla="*/ 688932 w 4133589"/>
                <a:gd name="connsiteY14" fmla="*/ 1151441 h 1151441"/>
                <a:gd name="connsiteX15" fmla="*/ 191911 w 4133589"/>
                <a:gd name="connsiteY15" fmla="*/ 1151441 h 1151441"/>
                <a:gd name="connsiteX16" fmla="*/ 0 w 4133589"/>
                <a:gd name="connsiteY16" fmla="*/ 959530 h 1151441"/>
                <a:gd name="connsiteX17" fmla="*/ 0 w 4133589"/>
                <a:gd name="connsiteY17" fmla="*/ 479767 h 1151441"/>
                <a:gd name="connsiteX18" fmla="*/ 0 w 4133589"/>
                <a:gd name="connsiteY18" fmla="*/ 191907 h 1151441"/>
                <a:gd name="connsiteX19" fmla="*/ 0 w 4133589"/>
                <a:gd name="connsiteY19" fmla="*/ 191907 h 1151441"/>
                <a:gd name="connsiteX20" fmla="*/ 0 w 4133589"/>
                <a:gd name="connsiteY20" fmla="*/ 191911 h 115144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722329 w 4133589"/>
                <a:gd name="connsiteY4" fmla="*/ 600120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384126 w 4133589"/>
                <a:gd name="connsiteY4" fmla="*/ 612646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467156 h 1426686"/>
                <a:gd name="connsiteX1" fmla="*/ 191911 w 4133589"/>
                <a:gd name="connsiteY1" fmla="*/ 275245 h 1426686"/>
                <a:gd name="connsiteX2" fmla="*/ 939453 w 4133589"/>
                <a:gd name="connsiteY2" fmla="*/ 287771 h 1426686"/>
                <a:gd name="connsiteX3" fmla="*/ 1732176 w 4133589"/>
                <a:gd name="connsiteY3" fmla="*/ 0 h 1426686"/>
                <a:gd name="connsiteX4" fmla="*/ 1384126 w 4133589"/>
                <a:gd name="connsiteY4" fmla="*/ 287771 h 1426686"/>
                <a:gd name="connsiteX5" fmla="*/ 3941678 w 4133589"/>
                <a:gd name="connsiteY5" fmla="*/ 275245 h 1426686"/>
                <a:gd name="connsiteX6" fmla="*/ 4133589 w 4133589"/>
                <a:gd name="connsiteY6" fmla="*/ 467156 h 1426686"/>
                <a:gd name="connsiteX7" fmla="*/ 4133589 w 4133589"/>
                <a:gd name="connsiteY7" fmla="*/ 467152 h 1426686"/>
                <a:gd name="connsiteX8" fmla="*/ 4133589 w 4133589"/>
                <a:gd name="connsiteY8" fmla="*/ 467152 h 1426686"/>
                <a:gd name="connsiteX9" fmla="*/ 4133589 w 4133589"/>
                <a:gd name="connsiteY9" fmla="*/ 755012 h 1426686"/>
                <a:gd name="connsiteX10" fmla="*/ 4133589 w 4133589"/>
                <a:gd name="connsiteY10" fmla="*/ 1234775 h 1426686"/>
                <a:gd name="connsiteX11" fmla="*/ 3941678 w 4133589"/>
                <a:gd name="connsiteY11" fmla="*/ 1426686 h 1426686"/>
                <a:gd name="connsiteX12" fmla="*/ 1722329 w 4133589"/>
                <a:gd name="connsiteY12" fmla="*/ 1426686 h 1426686"/>
                <a:gd name="connsiteX13" fmla="*/ 688932 w 4133589"/>
                <a:gd name="connsiteY13" fmla="*/ 1426686 h 1426686"/>
                <a:gd name="connsiteX14" fmla="*/ 688932 w 4133589"/>
                <a:gd name="connsiteY14" fmla="*/ 1426686 h 1426686"/>
                <a:gd name="connsiteX15" fmla="*/ 191911 w 4133589"/>
                <a:gd name="connsiteY15" fmla="*/ 1426686 h 1426686"/>
                <a:gd name="connsiteX16" fmla="*/ 0 w 4133589"/>
                <a:gd name="connsiteY16" fmla="*/ 1234775 h 1426686"/>
                <a:gd name="connsiteX17" fmla="*/ 0 w 4133589"/>
                <a:gd name="connsiteY17" fmla="*/ 755012 h 1426686"/>
                <a:gd name="connsiteX18" fmla="*/ 0 w 4133589"/>
                <a:gd name="connsiteY18" fmla="*/ 467152 h 1426686"/>
                <a:gd name="connsiteX19" fmla="*/ 0 w 4133589"/>
                <a:gd name="connsiteY19" fmla="*/ 467152 h 1426686"/>
                <a:gd name="connsiteX20" fmla="*/ 0 w 4133589"/>
                <a:gd name="connsiteY20" fmla="*/ 467156 h 142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33589" h="1426686">
                  <a:moveTo>
                    <a:pt x="0" y="467156"/>
                  </a:moveTo>
                  <a:cubicBezTo>
                    <a:pt x="0" y="361166"/>
                    <a:pt x="85921" y="275245"/>
                    <a:pt x="191911" y="275245"/>
                  </a:cubicBezTo>
                  <a:lnTo>
                    <a:pt x="939453" y="287771"/>
                  </a:lnTo>
                  <a:lnTo>
                    <a:pt x="1732176" y="0"/>
                  </a:lnTo>
                  <a:lnTo>
                    <a:pt x="1384126" y="287771"/>
                  </a:lnTo>
                  <a:lnTo>
                    <a:pt x="3941678" y="275245"/>
                  </a:lnTo>
                  <a:cubicBezTo>
                    <a:pt x="4047668" y="275245"/>
                    <a:pt x="4133589" y="361166"/>
                    <a:pt x="4133589" y="467156"/>
                  </a:cubicBezTo>
                  <a:lnTo>
                    <a:pt x="4133589" y="467152"/>
                  </a:lnTo>
                  <a:lnTo>
                    <a:pt x="4133589" y="467152"/>
                  </a:lnTo>
                  <a:lnTo>
                    <a:pt x="4133589" y="755012"/>
                  </a:lnTo>
                  <a:lnTo>
                    <a:pt x="4133589" y="1234775"/>
                  </a:lnTo>
                  <a:cubicBezTo>
                    <a:pt x="4133589" y="1340765"/>
                    <a:pt x="4047668" y="1426686"/>
                    <a:pt x="3941678" y="1426686"/>
                  </a:cubicBezTo>
                  <a:lnTo>
                    <a:pt x="1722329" y="1426686"/>
                  </a:lnTo>
                  <a:lnTo>
                    <a:pt x="688932" y="1426686"/>
                  </a:lnTo>
                  <a:lnTo>
                    <a:pt x="688932" y="1426686"/>
                  </a:lnTo>
                  <a:lnTo>
                    <a:pt x="191911" y="1426686"/>
                  </a:lnTo>
                  <a:cubicBezTo>
                    <a:pt x="85921" y="1426686"/>
                    <a:pt x="0" y="1340765"/>
                    <a:pt x="0" y="1234775"/>
                  </a:cubicBezTo>
                  <a:lnTo>
                    <a:pt x="0" y="755012"/>
                  </a:lnTo>
                  <a:lnTo>
                    <a:pt x="0" y="467152"/>
                  </a:lnTo>
                  <a:lnTo>
                    <a:pt x="0" y="467152"/>
                  </a:lnTo>
                  <a:lnTo>
                    <a:pt x="0" y="467156"/>
                  </a:lnTo>
                  <a:close/>
                </a:path>
              </a:pathLst>
            </a:custGeom>
            <a:noFill/>
            <a:ln w="254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marL="185738" lvl="0" indent="-185738"/>
              <a:r>
                <a:rPr kumimoji="1" lang="ja-JP" altLang="en-US" sz="1300" dirty="0">
                  <a:solidFill>
                    <a:prstClr val="black"/>
                  </a:solidFill>
                  <a:latin typeface="メイリオ" panose="020B0604030504040204" pitchFamily="50" charset="-128"/>
                  <a:ea typeface="メイリオ" panose="020B0604030504040204" pitchFamily="50" charset="-128"/>
                </a:rPr>
                <a:t>　役場福祉課子育て支援係にご提出ください。</a:t>
              </a:r>
              <a:endParaRPr kumimoji="1" lang="ja-JP" altLang="en-US" dirty="0"/>
            </a:p>
          </p:txBody>
        </p:sp>
      </p:grpSp>
      <p:grpSp>
        <p:nvGrpSpPr>
          <p:cNvPr id="35" name="グループ化 34"/>
          <p:cNvGrpSpPr/>
          <p:nvPr/>
        </p:nvGrpSpPr>
        <p:grpSpPr>
          <a:xfrm>
            <a:off x="87393" y="73100"/>
            <a:ext cx="6676209" cy="396000"/>
            <a:chOff x="87393" y="2448000"/>
            <a:chExt cx="6676209" cy="396000"/>
          </a:xfrm>
        </p:grpSpPr>
        <p:sp>
          <p:nvSpPr>
            <p:cNvPr id="36" name="角丸四角形 35"/>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93700" lvl="0" indent="-393700"/>
              <a:r>
                <a:rPr kumimoji="1" lang="ja-JP" altLang="en-US" b="1" dirty="0">
                  <a:solidFill>
                    <a:prstClr val="black"/>
                  </a:solidFill>
                  <a:latin typeface="メイリオ" panose="020B0604030504040204" pitchFamily="50" charset="-128"/>
                  <a:ea typeface="メイリオ" panose="020B0604030504040204" pitchFamily="50" charset="-128"/>
                </a:rPr>
                <a:t>３．給付金の支給手続き</a:t>
              </a:r>
              <a:endParaRPr kumimoji="1" lang="ja-JP" altLang="en-US" dirty="0">
                <a:solidFill>
                  <a:srgbClr val="FF9BBC"/>
                </a:solidFill>
              </a:endParaRPr>
            </a:p>
          </p:txBody>
        </p:sp>
        <p:sp>
          <p:nvSpPr>
            <p:cNvPr id="37" name="正方形/長方形 36"/>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9" name="角丸四角形 28"/>
          <p:cNvSpPr/>
          <p:nvPr/>
        </p:nvSpPr>
        <p:spPr>
          <a:xfrm>
            <a:off x="139602" y="827273"/>
            <a:ext cx="6624000" cy="396000"/>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a:solidFill>
                  <a:schemeClr val="tx1"/>
                </a:solidFill>
                <a:latin typeface="メイリオ" panose="020B0604030504040204" pitchFamily="50" charset="-128"/>
                <a:ea typeface="メイリオ" panose="020B0604030504040204" pitchFamily="50" charset="-128"/>
              </a:rPr>
              <a:t>■令和５年３月分の児童扶養手当受給者の方</a:t>
            </a:r>
            <a:r>
              <a:rPr kumimoji="1" lang="ja-JP" altLang="en-US" sz="1400" b="1" dirty="0">
                <a:solidFill>
                  <a:schemeClr val="tx1"/>
                </a:solidFill>
                <a:latin typeface="メイリオ" panose="020B0604030504040204" pitchFamily="50" charset="-128"/>
                <a:ea typeface="メイリオ" panose="020B0604030504040204" pitchFamily="50" charset="-128"/>
              </a:rPr>
              <a:t>（表面１の①に該当する方）</a:t>
            </a: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144000" y="1476729"/>
            <a:ext cx="6480000" cy="1484234"/>
          </a:xfrm>
          <a:prstGeom prst="rect">
            <a:avLst/>
          </a:prstGeom>
          <a:noFill/>
        </p:spPr>
        <p:txBody>
          <a:bodyPr wrap="square" lIns="72000" tIns="72000" rIns="72000" bIns="72000" rtlCol="0">
            <a:spAutoFit/>
          </a:bodyPr>
          <a:lstStyle/>
          <a:p>
            <a:pPr marL="180000" lvl="0" indent="-457200"/>
            <a:r>
              <a:rPr kumimoji="1" lang="ja-JP" altLang="en-US" sz="1600" dirty="0">
                <a:solidFill>
                  <a:prstClr val="black"/>
                </a:solidFill>
                <a:latin typeface="メイリオ" panose="020B0604030504040204" pitchFamily="50" charset="-128"/>
                <a:ea typeface="メイリオ" panose="020B0604030504040204" pitchFamily="50" charset="-128"/>
              </a:rPr>
              <a:t>▶ 給付金は、</a:t>
            </a:r>
            <a:r>
              <a:rPr kumimoji="1" lang="ja-JP" altLang="en-US" b="1" u="sng" dirty="0">
                <a:solidFill>
                  <a:prstClr val="black"/>
                </a:solidFill>
                <a:latin typeface="メイリオ" panose="020B0604030504040204" pitchFamily="50" charset="-128"/>
                <a:ea typeface="メイリオ" panose="020B0604030504040204" pitchFamily="50" charset="-128"/>
              </a:rPr>
              <a:t>申請不要</a:t>
            </a:r>
            <a:r>
              <a:rPr kumimoji="1" lang="ja-JP" altLang="en-US" sz="1600" dirty="0">
                <a:solidFill>
                  <a:prstClr val="black"/>
                </a:solidFill>
                <a:latin typeface="メイリオ" panose="020B0604030504040204" pitchFamily="50" charset="-128"/>
                <a:ea typeface="メイリオ" panose="020B0604030504040204" pitchFamily="50" charset="-128"/>
              </a:rPr>
              <a:t>で受け取れます。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80000" lvl="0" indent="-457200"/>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令和５年４月分で新たに児童扶養手当受給者となった方も申請不　</a:t>
            </a:r>
            <a:endParaRPr kumimoji="1" lang="en-US" altLang="ja-JP" sz="1600" dirty="0">
              <a:latin typeface="メイリオ" panose="020B0604030504040204" pitchFamily="50" charset="-128"/>
              <a:ea typeface="メイリオ" panose="020B0604030504040204" pitchFamily="50" charset="-128"/>
            </a:endParaRPr>
          </a:p>
          <a:p>
            <a:pPr marL="180000" lvl="0" indent="-457200"/>
            <a:r>
              <a:rPr kumimoji="1" lang="ja-JP" altLang="en-US" sz="1600" dirty="0">
                <a:latin typeface="メイリオ" panose="020B0604030504040204" pitchFamily="50" charset="-128"/>
                <a:ea typeface="メイリオ" panose="020B0604030504040204" pitchFamily="50" charset="-128"/>
              </a:rPr>
              <a:t>　 要で受け取れます。</a:t>
            </a:r>
            <a:endParaRPr kumimoji="1" lang="en-US" altLang="ja-JP" sz="1600" dirty="0">
              <a:solidFill>
                <a:srgbClr val="FF0000"/>
              </a:solidFill>
              <a:latin typeface="メイリオ" panose="020B0604030504040204" pitchFamily="50" charset="-128"/>
              <a:ea typeface="メイリオ" panose="020B0604030504040204" pitchFamily="50" charset="-128"/>
            </a:endParaRPr>
          </a:p>
          <a:p>
            <a:pPr marL="177800" indent="-177800">
              <a:spcBef>
                <a:spcPts val="300"/>
              </a:spcBef>
            </a:pPr>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５月末に、</a:t>
            </a:r>
            <a:r>
              <a:rPr kumimoji="1" lang="ja-JP" altLang="en-US" sz="1600" dirty="0">
                <a:latin typeface="メイリオ" panose="020B0604030504040204" pitchFamily="50" charset="-128"/>
                <a:ea typeface="メイリオ" panose="020B0604030504040204" pitchFamily="50" charset="-128"/>
              </a:rPr>
              <a:t>児童扶養手当を支給している口座に</a:t>
            </a:r>
            <a:r>
              <a:rPr kumimoji="1" lang="ja-JP" altLang="en-US" sz="1600" b="1" dirty="0">
                <a:latin typeface="メイリオ" panose="020B0604030504040204" pitchFamily="50" charset="-128"/>
                <a:ea typeface="メイリオ" panose="020B0604030504040204" pitchFamily="50" charset="-128"/>
              </a:rPr>
              <a:t>熊本県から</a:t>
            </a:r>
            <a:r>
              <a:rPr kumimoji="1" lang="ja-JP" altLang="en-US" sz="1600" dirty="0">
                <a:latin typeface="メイリオ" panose="020B0604030504040204" pitchFamily="50" charset="-128"/>
                <a:ea typeface="メイリオ" panose="020B0604030504040204" pitchFamily="50" charset="-128"/>
              </a:rPr>
              <a:t>振り込　</a:t>
            </a:r>
            <a:endParaRPr kumimoji="1" lang="en-US" altLang="ja-JP" sz="1600" dirty="0">
              <a:latin typeface="メイリオ" panose="020B0604030504040204" pitchFamily="50" charset="-128"/>
              <a:ea typeface="メイリオ" panose="020B0604030504040204" pitchFamily="50" charset="-128"/>
            </a:endParaRPr>
          </a:p>
          <a:p>
            <a:pPr marL="177800" indent="-177800">
              <a:spcBef>
                <a:spcPts val="300"/>
              </a:spcBef>
            </a:pPr>
            <a:r>
              <a:rPr kumimoji="1" lang="ja-JP" altLang="en-US" sz="1600" dirty="0">
                <a:latin typeface="メイリオ" panose="020B0604030504040204" pitchFamily="50" charset="-128"/>
                <a:ea typeface="メイリオ" panose="020B0604030504040204" pitchFamily="50" charset="-128"/>
              </a:rPr>
              <a:t>　 み済みです。</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0776881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414D69-AE58-486C-9AA8-85940B06B69F}">
  <ds:schemaRefs>
    <ds:schemaRef ds:uri="683158a2-9d06-4ce6-bd6b-0794883ee101"/>
    <ds:schemaRef ds:uri="http://schemas.microsoft.com/office/2006/documentManagement/types"/>
    <ds:schemaRef ds:uri="http://www.w3.org/XML/1998/namespace"/>
    <ds:schemaRef ds:uri="http://purl.org/dc/term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78a2489-fa4b-4df7-931e-168db4fd1dd7"/>
    <ds:schemaRef ds:uri="http://purl.org/dc/dcmitype/"/>
  </ds:schemaRefs>
</ds:datastoreItem>
</file>

<file path=customXml/itemProps2.xml><?xml version="1.0" encoding="utf-8"?>
<ds:datastoreItem xmlns:ds="http://schemas.openxmlformats.org/officeDocument/2006/customXml" ds:itemID="{0F767860-D83E-448D-81DD-2B08769BE613}">
  <ds:schemaRefs>
    <ds:schemaRef ds:uri="http://schemas.microsoft.com/sharepoint/v3/contenttype/forms"/>
  </ds:schemaRefs>
</ds:datastoreItem>
</file>

<file path=customXml/itemProps3.xml><?xml version="1.0" encoding="utf-8"?>
<ds:datastoreItem xmlns:ds="http://schemas.openxmlformats.org/officeDocument/2006/customXml" ds:itemID="{346855DB-0C0A-4E52-BD0A-304F25DED5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6791</TotalTime>
  <Words>333</Words>
  <Application>Microsoft Office PowerPoint</Application>
  <PresentationFormat>A4 210 x 297 mm</PresentationFormat>
  <Paragraphs>45</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古閑　浩子</cp:lastModifiedBy>
  <cp:revision>455</cp:revision>
  <cp:lastPrinted>2023-05-23T07:27:34Z</cp:lastPrinted>
  <dcterms:created xsi:type="dcterms:W3CDTF">2020-04-07T04:57:46Z</dcterms:created>
  <dcterms:modified xsi:type="dcterms:W3CDTF">2023-05-23T07:29:46Z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